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0"/>
  </p:notesMasterIdLst>
  <p:sldIdLst>
    <p:sldId id="320" r:id="rId2"/>
    <p:sldId id="321" r:id="rId3"/>
    <p:sldId id="322" r:id="rId4"/>
    <p:sldId id="323" r:id="rId5"/>
    <p:sldId id="324" r:id="rId6"/>
    <p:sldId id="325" r:id="rId7"/>
    <p:sldId id="326" r:id="rId8"/>
    <p:sldId id="327" r:id="rId9"/>
    <p:sldId id="328" r:id="rId10"/>
    <p:sldId id="329" r:id="rId11"/>
    <p:sldId id="330" r:id="rId12"/>
    <p:sldId id="331" r:id="rId13"/>
    <p:sldId id="332" r:id="rId14"/>
    <p:sldId id="333" r:id="rId15"/>
    <p:sldId id="334" r:id="rId16"/>
    <p:sldId id="335" r:id="rId17"/>
    <p:sldId id="336" r:id="rId18"/>
    <p:sldId id="337" r:id="rId19"/>
    <p:sldId id="257" r:id="rId20"/>
    <p:sldId id="259" r:id="rId21"/>
    <p:sldId id="295" r:id="rId22"/>
    <p:sldId id="260" r:id="rId23"/>
    <p:sldId id="258" r:id="rId24"/>
    <p:sldId id="297" r:id="rId25"/>
    <p:sldId id="298" r:id="rId26"/>
    <p:sldId id="299" r:id="rId27"/>
    <p:sldId id="300" r:id="rId28"/>
    <p:sldId id="301" r:id="rId29"/>
    <p:sldId id="302" r:id="rId30"/>
    <p:sldId id="303" r:id="rId31"/>
    <p:sldId id="304" r:id="rId32"/>
    <p:sldId id="306" r:id="rId33"/>
    <p:sldId id="307" r:id="rId34"/>
    <p:sldId id="308" r:id="rId35"/>
    <p:sldId id="305" r:id="rId36"/>
    <p:sldId id="309" r:id="rId37"/>
    <p:sldId id="319" r:id="rId38"/>
    <p:sldId id="278" r:id="rId39"/>
  </p:sldIdLst>
  <p:sldSz cx="9144000" cy="5143500" type="screen16x9"/>
  <p:notesSz cx="6858000" cy="9144000"/>
  <p:embeddedFontLst>
    <p:embeddedFont>
      <p:font typeface="Work Sans" panose="020B0604020202020204" charset="0"/>
      <p:regular r:id="rId41"/>
      <p:bold r:id="rId42"/>
      <p:italic r:id="rId43"/>
      <p:boldItalic r:id="rId44"/>
    </p:embeddedFont>
    <p:embeddedFont>
      <p:font typeface="Lucida Handwriting" panose="03010101010101010101" pitchFamily="66" charset="0"/>
      <p:regular r:id="rId45"/>
    </p:embeddedFont>
    <p:embeddedFont>
      <p:font typeface="Raleway ExtraBold" panose="020B0604020202020204" charset="0"/>
      <p:bold r:id="rId46"/>
      <p:boldItalic r:id="rId47"/>
    </p:embeddedFont>
    <p:embeddedFont>
      <p:font typeface="Raleway Light" panose="020B0604020202020204" charset="0"/>
      <p:regular r:id="rId48"/>
      <p:bold r:id="rId49"/>
      <p:italic r:id="rId50"/>
      <p:boldItalic r:id="rId51"/>
    </p:embeddedFont>
    <p:embeddedFont>
      <p:font typeface="Dancing Script" panose="020B0604020202020204" charset="0"/>
      <p:regular r:id="rId52"/>
    </p:embeddedFont>
    <p:embeddedFont>
      <p:font typeface="Work Sans Light" panose="020B0604020202020204" charset="0"/>
      <p:regular r:id="rId53"/>
      <p:bold r:id="rId54"/>
      <p:italic r:id="rId55"/>
      <p:boldItalic r:id="rId56"/>
    </p:embeddedFont>
    <p:embeddedFont>
      <p:font typeface="Calibri" panose="020F0502020204030204" pitchFamily="34" charset="0"/>
      <p:regular r:id="rId57"/>
      <p:bold r:id="rId58"/>
      <p:italic r:id="rId59"/>
      <p:boldItalic r:id="rId60"/>
    </p:embeddedFont>
    <p:embeddedFont>
      <p:font typeface="Raleway" panose="020B060402020202020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C20599-6FF6-42D0-A41C-BC4FEDEF9ADC}">
  <a:tblStyle styleId="{CEC20599-6FF6-42D0-A41C-BC4FEDEF9AD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5060383-1574-4C42-93C6-B8AFD89FC2F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5" autoAdjust="0"/>
    <p:restoredTop sz="94660"/>
  </p:normalViewPr>
  <p:slideViewPr>
    <p:cSldViewPr snapToGrid="0">
      <p:cViewPr varScale="1">
        <p:scale>
          <a:sx n="97" d="100"/>
          <a:sy n="97" d="100"/>
        </p:scale>
        <p:origin x="504" y="72"/>
      </p:cViewPr>
      <p:guideLst/>
    </p:cSldViewPr>
  </p:slideViewPr>
  <p:notesTextViewPr>
    <p:cViewPr>
      <p:scale>
        <a:sx n="1" d="1"/>
        <a:sy n="1" d="1"/>
      </p:scale>
      <p:origin x="0" y="0"/>
    </p:cViewPr>
  </p:notesTextViewPr>
  <p:sorterViewPr>
    <p:cViewPr>
      <p:scale>
        <a:sx n="100" d="100"/>
        <a:sy n="100" d="100"/>
      </p:scale>
      <p:origin x="0" y="-17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067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101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373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428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2043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170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194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104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14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967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153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02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480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3287213"/>
            <a:ext cx="7772400" cy="1159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2"/>
        <p:cNvGrpSpPr/>
        <p:nvPr/>
      </p:nvGrpSpPr>
      <p:grpSpPr>
        <a:xfrm>
          <a:off x="0" y="0"/>
          <a:ext cx="0" cy="0"/>
          <a:chOff x="0" y="0"/>
          <a:chExt cx="0" cy="0"/>
        </a:xfrm>
      </p:grpSpPr>
      <p:sp>
        <p:nvSpPr>
          <p:cNvPr id="13" name="Google Shape;13;p3"/>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685800" y="2726342"/>
            <a:ext cx="7772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3830653"/>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accent1"/>
        </a:solidFill>
        <a:effectLst/>
      </p:bgPr>
    </p:bg>
    <p:spTree>
      <p:nvGrpSpPr>
        <p:cNvPr id="1" name="Shape 16"/>
        <p:cNvGrpSpPr/>
        <p:nvPr/>
      </p:nvGrpSpPr>
      <p:grpSpPr>
        <a:xfrm>
          <a:off x="0" y="0"/>
          <a:ext cx="0" cy="0"/>
          <a:chOff x="0" y="0"/>
          <a:chExt cx="0" cy="0"/>
        </a:xfrm>
      </p:grpSpPr>
      <p:sp>
        <p:nvSpPr>
          <p:cNvPr id="17" name="Google Shape;17;p4"/>
          <p:cNvSpPr/>
          <p:nvPr/>
        </p:nvSpPr>
        <p:spPr>
          <a:xfrm flipH="1">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757200" y="2161800"/>
            <a:ext cx="56298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Clr>
                <a:schemeClr val="dk1"/>
              </a:buClr>
              <a:buSzPts val="3000"/>
              <a:buChar char="●"/>
              <a:defRPr sz="3000" i="1">
                <a:solidFill>
                  <a:schemeClr val="dk1"/>
                </a:solidFill>
              </a:defRPr>
            </a:lvl1pPr>
            <a:lvl2pPr marL="914400" lvl="1" indent="-419100" algn="ctr" rtl="0">
              <a:spcBef>
                <a:spcPts val="0"/>
              </a:spcBef>
              <a:spcAft>
                <a:spcPts val="0"/>
              </a:spcAft>
              <a:buClr>
                <a:schemeClr val="dk1"/>
              </a:buClr>
              <a:buSzPts val="3000"/>
              <a:buChar char="○"/>
              <a:defRPr sz="3000" i="1">
                <a:solidFill>
                  <a:schemeClr val="dk1"/>
                </a:solidFill>
              </a:defRPr>
            </a:lvl2pPr>
            <a:lvl3pPr marL="1371600" lvl="2" indent="-419100" algn="ctr" rtl="0">
              <a:spcBef>
                <a:spcPts val="0"/>
              </a:spcBef>
              <a:spcAft>
                <a:spcPts val="0"/>
              </a:spcAft>
              <a:buClr>
                <a:schemeClr val="dk1"/>
              </a:buClr>
              <a:buSzPts val="3000"/>
              <a:buChar char="■"/>
              <a:defRPr sz="3000" i="1">
                <a:solidFill>
                  <a:schemeClr val="dk1"/>
                </a:solidFill>
              </a:defRPr>
            </a:lvl3pPr>
            <a:lvl4pPr marL="1828800" lvl="3" indent="-419100" algn="ctr" rtl="0">
              <a:spcBef>
                <a:spcPts val="0"/>
              </a:spcBef>
              <a:spcAft>
                <a:spcPts val="0"/>
              </a:spcAft>
              <a:buClr>
                <a:schemeClr val="dk1"/>
              </a:buClr>
              <a:buSzPts val="3000"/>
              <a:buChar char="●"/>
              <a:defRPr sz="3000" i="1">
                <a:solidFill>
                  <a:schemeClr val="dk1"/>
                </a:solidFill>
              </a:defRPr>
            </a:lvl4pPr>
            <a:lvl5pPr marL="2286000" lvl="4" indent="-419100" algn="ctr" rtl="0">
              <a:spcBef>
                <a:spcPts val="0"/>
              </a:spcBef>
              <a:spcAft>
                <a:spcPts val="0"/>
              </a:spcAft>
              <a:buClr>
                <a:schemeClr val="dk1"/>
              </a:buClr>
              <a:buSzPts val="3000"/>
              <a:buChar char="○"/>
              <a:defRPr sz="3000" i="1">
                <a:solidFill>
                  <a:schemeClr val="dk1"/>
                </a:solidFill>
              </a:defRPr>
            </a:lvl5pPr>
            <a:lvl6pPr marL="2743200" lvl="5" indent="-419100" algn="ctr" rtl="0">
              <a:spcBef>
                <a:spcPts val="0"/>
              </a:spcBef>
              <a:spcAft>
                <a:spcPts val="0"/>
              </a:spcAft>
              <a:buClr>
                <a:schemeClr val="dk1"/>
              </a:buClr>
              <a:buSzPts val="3000"/>
              <a:buChar char="■"/>
              <a:defRPr sz="3000" i="1">
                <a:solidFill>
                  <a:schemeClr val="dk1"/>
                </a:solidFill>
              </a:defRPr>
            </a:lvl6pPr>
            <a:lvl7pPr marL="3200400" lvl="6" indent="-419100" algn="ctr" rtl="0">
              <a:spcBef>
                <a:spcPts val="0"/>
              </a:spcBef>
              <a:spcAft>
                <a:spcPts val="0"/>
              </a:spcAft>
              <a:buClr>
                <a:schemeClr val="dk1"/>
              </a:buClr>
              <a:buSzPts val="3000"/>
              <a:buChar char="●"/>
              <a:defRPr sz="3000" i="1">
                <a:solidFill>
                  <a:schemeClr val="dk1"/>
                </a:solidFill>
              </a:defRPr>
            </a:lvl7pPr>
            <a:lvl8pPr marL="3657600" lvl="7" indent="-419100" algn="ctr" rtl="0">
              <a:spcBef>
                <a:spcPts val="0"/>
              </a:spcBef>
              <a:spcAft>
                <a:spcPts val="0"/>
              </a:spcAft>
              <a:buClr>
                <a:schemeClr val="dk1"/>
              </a:buClr>
              <a:buSzPts val="3000"/>
              <a:buChar char="○"/>
              <a:defRPr sz="3000" i="1">
                <a:solidFill>
                  <a:schemeClr val="dk1"/>
                </a:solidFill>
              </a:defRPr>
            </a:lvl8pPr>
            <a:lvl9pPr marL="4114800" lvl="8" indent="-419100" algn="ctr">
              <a:spcBef>
                <a:spcPts val="0"/>
              </a:spcBef>
              <a:spcAft>
                <a:spcPts val="0"/>
              </a:spcAft>
              <a:buClr>
                <a:schemeClr val="dk1"/>
              </a:buClr>
              <a:buSzPts val="3000"/>
              <a:buChar char="■"/>
              <a:defRPr sz="3000" i="1">
                <a:solidFill>
                  <a:schemeClr val="dk1"/>
                </a:solidFill>
              </a:defRPr>
            </a:lvl9pPr>
          </a:lstStyle>
          <a:p>
            <a:endParaRPr/>
          </a:p>
        </p:txBody>
      </p:sp>
      <p:sp>
        <p:nvSpPr>
          <p:cNvPr id="19" name="Google Shape;19;p4"/>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chemeClr val="dk1"/>
                </a:solidFill>
                <a:latin typeface="Raleway"/>
                <a:ea typeface="Raleway"/>
                <a:cs typeface="Raleway"/>
                <a:sym typeface="Raleway"/>
              </a:rPr>
              <a:t>“</a:t>
            </a:r>
            <a:endParaRPr sz="12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sp>
        <p:nvSpPr>
          <p:cNvPr id="27" name="Google Shape;27;p6"/>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6"/>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29" name="Google Shape;29;p6"/>
          <p:cNvSpPr txBox="1">
            <a:spLocks noGrp="1"/>
          </p:cNvSpPr>
          <p:nvPr>
            <p:ph type="body" idx="1"/>
          </p:nvPr>
        </p:nvSpPr>
        <p:spPr>
          <a:xfrm>
            <a:off x="922000"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0" name="Google Shape;30;p6"/>
          <p:cNvSpPr txBox="1">
            <a:spLocks noGrp="1"/>
          </p:cNvSpPr>
          <p:nvPr>
            <p:ph type="body" idx="2"/>
          </p:nvPr>
        </p:nvSpPr>
        <p:spPr>
          <a:xfrm>
            <a:off x="4678687" y="1887378"/>
            <a:ext cx="3543300" cy="30276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31" name="Google Shape;31;p6"/>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sp>
        <p:nvSpPr>
          <p:cNvPr id="33" name="Google Shape;33;p7"/>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7"/>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5800"/>
              <a:buNone/>
              <a:defRPr/>
            </a:lvl1pPr>
            <a:lvl2pPr lvl="1" rtl="0">
              <a:spcBef>
                <a:spcPts val="0"/>
              </a:spcBef>
              <a:spcAft>
                <a:spcPts val="0"/>
              </a:spcAft>
              <a:buSzPts val="5800"/>
              <a:buNone/>
              <a:defRPr/>
            </a:lvl2pPr>
            <a:lvl3pPr lvl="2" rtl="0">
              <a:spcBef>
                <a:spcPts val="0"/>
              </a:spcBef>
              <a:spcAft>
                <a:spcPts val="0"/>
              </a:spcAft>
              <a:buSzPts val="5800"/>
              <a:buNone/>
              <a:defRPr/>
            </a:lvl3pPr>
            <a:lvl4pPr lvl="3" rtl="0">
              <a:spcBef>
                <a:spcPts val="0"/>
              </a:spcBef>
              <a:spcAft>
                <a:spcPts val="0"/>
              </a:spcAft>
              <a:buSzPts val="5800"/>
              <a:buNone/>
              <a:defRPr/>
            </a:lvl4pPr>
            <a:lvl5pPr lvl="4" rtl="0">
              <a:spcBef>
                <a:spcPts val="0"/>
              </a:spcBef>
              <a:spcAft>
                <a:spcPts val="0"/>
              </a:spcAft>
              <a:buSzPts val="5800"/>
              <a:buNone/>
              <a:defRPr/>
            </a:lvl5pPr>
            <a:lvl6pPr lvl="5" rtl="0">
              <a:spcBef>
                <a:spcPts val="0"/>
              </a:spcBef>
              <a:spcAft>
                <a:spcPts val="0"/>
              </a:spcAft>
              <a:buSzPts val="5800"/>
              <a:buNone/>
              <a:defRPr/>
            </a:lvl6pPr>
            <a:lvl7pPr lvl="6" rtl="0">
              <a:spcBef>
                <a:spcPts val="0"/>
              </a:spcBef>
              <a:spcAft>
                <a:spcPts val="0"/>
              </a:spcAft>
              <a:buSzPts val="5800"/>
              <a:buNone/>
              <a:defRPr/>
            </a:lvl7pPr>
            <a:lvl8pPr lvl="7" rtl="0">
              <a:spcBef>
                <a:spcPts val="0"/>
              </a:spcBef>
              <a:spcAft>
                <a:spcPts val="0"/>
              </a:spcAft>
              <a:buSzPts val="5800"/>
              <a:buNone/>
              <a:defRPr/>
            </a:lvl8pPr>
            <a:lvl9pPr lvl="8" rtl="0">
              <a:spcBef>
                <a:spcPts val="0"/>
              </a:spcBef>
              <a:spcAft>
                <a:spcPts val="0"/>
              </a:spcAft>
              <a:buSzPts val="5800"/>
              <a:buNone/>
              <a:defRPr/>
            </a:lvl9pPr>
          </a:lstStyle>
          <a:p>
            <a:endParaRPr/>
          </a:p>
        </p:txBody>
      </p:sp>
      <p:sp>
        <p:nvSpPr>
          <p:cNvPr id="35" name="Google Shape;35;p7"/>
          <p:cNvSpPr txBox="1">
            <a:spLocks noGrp="1"/>
          </p:cNvSpPr>
          <p:nvPr>
            <p:ph type="body" idx="1"/>
          </p:nvPr>
        </p:nvSpPr>
        <p:spPr>
          <a:xfrm>
            <a:off x="922000"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6" name="Google Shape;36;p7"/>
          <p:cNvSpPr txBox="1">
            <a:spLocks noGrp="1"/>
          </p:cNvSpPr>
          <p:nvPr>
            <p:ph type="body" idx="2"/>
          </p:nvPr>
        </p:nvSpPr>
        <p:spPr>
          <a:xfrm>
            <a:off x="3373778"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7" name="Google Shape;37;p7"/>
          <p:cNvSpPr txBox="1">
            <a:spLocks noGrp="1"/>
          </p:cNvSpPr>
          <p:nvPr>
            <p:ph type="body" idx="3"/>
          </p:nvPr>
        </p:nvSpPr>
        <p:spPr>
          <a:xfrm>
            <a:off x="5825557" y="1930500"/>
            <a:ext cx="2332200" cy="2919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 name="Google Shape;38;p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sp>
        <p:nvSpPr>
          <p:cNvPr id="40" name="Google Shape;40;p8"/>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42" name="Google Shape;42;p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1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3" name="Google Shape;53;p11"/>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reverse">
  <p:cSld name="Blank reverse">
    <p:bg>
      <p:bgPr>
        <a:solidFill>
          <a:srgbClr val="000000"/>
        </a:solidFill>
        <a:effectLst/>
      </p:bgPr>
    </p:bg>
    <p:spTree>
      <p:nvGrpSpPr>
        <p:cNvPr id="1" name="Shape 51"/>
        <p:cNvGrpSpPr/>
        <p:nvPr/>
      </p:nvGrpSpPr>
      <p:grpSpPr>
        <a:xfrm>
          <a:off x="0" y="0"/>
          <a:ext cx="0" cy="0"/>
          <a:chOff x="0" y="0"/>
          <a:chExt cx="0" cy="0"/>
        </a:xfrm>
      </p:grpSpPr>
      <p:sp>
        <p:nvSpPr>
          <p:cNvPr id="52" name="Google Shape;52;p11"/>
          <p:cNvSpPr/>
          <p:nvPr/>
        </p:nvSpPr>
        <p:spPr>
          <a:xfrm>
            <a:off x="198600" y="198600"/>
            <a:ext cx="8746800" cy="4760700"/>
          </a:xfrm>
          <a:prstGeom prst="frame">
            <a:avLst>
              <a:gd name="adj1" fmla="val 4126"/>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34970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5" name="Google Shape;25;p5"/>
          <p:cNvSpPr txBox="1">
            <a:spLocks noGrp="1"/>
          </p:cNvSpPr>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6" name="Google Shape;26;p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82107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22000" y="891775"/>
            <a:ext cx="68661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1pPr>
            <a:lvl2pPr lvl="1">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2pPr>
            <a:lvl3pPr lvl="2">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3pPr>
            <a:lvl4pPr lvl="3">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4pPr>
            <a:lvl5pPr lvl="4">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5pPr>
            <a:lvl6pPr lvl="5">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6pPr>
            <a:lvl7pPr lvl="6">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7pPr>
            <a:lvl8pPr lvl="7">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8pPr>
            <a:lvl9pPr lvl="8">
              <a:spcBef>
                <a:spcPts val="0"/>
              </a:spcBef>
              <a:spcAft>
                <a:spcPts val="0"/>
              </a:spcAft>
              <a:buClr>
                <a:schemeClr val="dk1"/>
              </a:buClr>
              <a:buSzPts val="5800"/>
              <a:buFont typeface="Raleway ExtraBold"/>
              <a:buNone/>
              <a:defRPr sz="5800">
                <a:solidFill>
                  <a:schemeClr val="dk1"/>
                </a:solidFill>
                <a:latin typeface="Raleway ExtraBold"/>
                <a:ea typeface="Raleway ExtraBold"/>
                <a:cs typeface="Raleway ExtraBold"/>
                <a:sym typeface="Raleway ExtraBold"/>
              </a:defRPr>
            </a:lvl9pPr>
          </a:lstStyle>
          <a:p>
            <a:endParaRPr/>
          </a:p>
        </p:txBody>
      </p:sp>
      <p:sp>
        <p:nvSpPr>
          <p:cNvPr id="7" name="Google Shape;7;p1"/>
          <p:cNvSpPr txBox="1">
            <a:spLocks noGrp="1"/>
          </p:cNvSpPr>
          <p:nvPr>
            <p:ph type="body" idx="1"/>
          </p:nvPr>
        </p:nvSpPr>
        <p:spPr>
          <a:xfrm>
            <a:off x="922000" y="1885951"/>
            <a:ext cx="6866100" cy="23661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1pPr>
            <a:lvl2pPr marL="914400" lvl="1" indent="-342900">
              <a:spcBef>
                <a:spcPts val="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2pPr>
            <a:lvl3pPr marL="1371600" lvl="2" indent="-342900">
              <a:spcBef>
                <a:spcPts val="0"/>
              </a:spcBef>
              <a:spcAft>
                <a:spcPts val="0"/>
              </a:spcAft>
              <a:buClr>
                <a:schemeClr val="accent1"/>
              </a:buClr>
              <a:buSzPts val="1800"/>
              <a:buFont typeface="Raleway Light"/>
              <a:buChar char="■"/>
              <a:defRPr sz="1800">
                <a:solidFill>
                  <a:schemeClr val="dk2"/>
                </a:solidFill>
                <a:latin typeface="Raleway Light"/>
                <a:ea typeface="Raleway Light"/>
                <a:cs typeface="Raleway Light"/>
                <a:sym typeface="Raleway Light"/>
              </a:defRPr>
            </a:lvl3pPr>
            <a:lvl4pPr marL="1828800" lvl="3"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4pPr>
            <a:lvl5pPr marL="2286000" lvl="4"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5pPr>
            <a:lvl6pPr marL="2743200" lvl="5"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6pPr>
            <a:lvl7pPr marL="3200400" lvl="6"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7pPr>
            <a:lvl8pPr marL="3657600" lvl="7"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8pPr>
            <a:lvl9pPr marL="4114800" lvl="8" indent="-342900">
              <a:spcBef>
                <a:spcPts val="0"/>
              </a:spcBef>
              <a:spcAft>
                <a:spcPts val="0"/>
              </a:spcAft>
              <a:buClr>
                <a:schemeClr val="dk2"/>
              </a:buClr>
              <a:buSzPts val="1800"/>
              <a:buFont typeface="Raleway Light"/>
              <a:buChar char="■"/>
              <a:defRPr sz="1800">
                <a:solidFill>
                  <a:schemeClr val="dk2"/>
                </a:solidFill>
                <a:latin typeface="Raleway Light"/>
                <a:ea typeface="Raleway Light"/>
                <a:cs typeface="Raleway Light"/>
                <a:sym typeface="Raleway Light"/>
              </a:defRPr>
            </a:lvl9pPr>
          </a:lstStyle>
          <a:p>
            <a:endParaRPr/>
          </a:p>
        </p:txBody>
      </p:sp>
      <p:sp>
        <p:nvSpPr>
          <p:cNvPr id="8" name="Google Shape;8;p1"/>
          <p:cNvSpPr txBox="1">
            <a:spLocks noGrp="1"/>
          </p:cNvSpPr>
          <p:nvPr>
            <p:ph type="sldNum" idx="12"/>
          </p:nvPr>
        </p:nvSpPr>
        <p:spPr>
          <a:xfrm>
            <a:off x="8604400" y="4590300"/>
            <a:ext cx="539700" cy="553200"/>
          </a:xfrm>
          <a:prstGeom prst="rect">
            <a:avLst/>
          </a:prstGeom>
          <a:noFill/>
          <a:ln>
            <a:noFill/>
          </a:ln>
        </p:spPr>
        <p:txBody>
          <a:bodyPr spcFirstLastPara="1" wrap="square" lIns="91425" tIns="91425" rIns="91425" bIns="91425" anchor="ctr" anchorCtr="0">
            <a:noAutofit/>
          </a:bodyPr>
          <a:lstStyle>
            <a:lvl1pPr lvl="0" algn="ctr">
              <a:buNone/>
              <a:defRPr sz="1300">
                <a:solidFill>
                  <a:schemeClr val="accent1"/>
                </a:solidFill>
                <a:latin typeface="Raleway ExtraBold"/>
                <a:ea typeface="Raleway ExtraBold"/>
                <a:cs typeface="Raleway ExtraBold"/>
                <a:sym typeface="Raleway ExtraBold"/>
              </a:defRPr>
            </a:lvl1pPr>
            <a:lvl2pPr lvl="1" algn="ctr">
              <a:buNone/>
              <a:defRPr sz="1300">
                <a:solidFill>
                  <a:schemeClr val="accent1"/>
                </a:solidFill>
                <a:latin typeface="Raleway ExtraBold"/>
                <a:ea typeface="Raleway ExtraBold"/>
                <a:cs typeface="Raleway ExtraBold"/>
                <a:sym typeface="Raleway ExtraBold"/>
              </a:defRPr>
            </a:lvl2pPr>
            <a:lvl3pPr lvl="2" algn="ctr">
              <a:buNone/>
              <a:defRPr sz="1300">
                <a:solidFill>
                  <a:schemeClr val="accent1"/>
                </a:solidFill>
                <a:latin typeface="Raleway ExtraBold"/>
                <a:ea typeface="Raleway ExtraBold"/>
                <a:cs typeface="Raleway ExtraBold"/>
                <a:sym typeface="Raleway ExtraBold"/>
              </a:defRPr>
            </a:lvl3pPr>
            <a:lvl4pPr lvl="3" algn="ctr">
              <a:buNone/>
              <a:defRPr sz="1300">
                <a:solidFill>
                  <a:schemeClr val="accent1"/>
                </a:solidFill>
                <a:latin typeface="Raleway ExtraBold"/>
                <a:ea typeface="Raleway ExtraBold"/>
                <a:cs typeface="Raleway ExtraBold"/>
                <a:sym typeface="Raleway ExtraBold"/>
              </a:defRPr>
            </a:lvl4pPr>
            <a:lvl5pPr lvl="4" algn="ctr">
              <a:buNone/>
              <a:defRPr sz="1300">
                <a:solidFill>
                  <a:schemeClr val="accent1"/>
                </a:solidFill>
                <a:latin typeface="Raleway ExtraBold"/>
                <a:ea typeface="Raleway ExtraBold"/>
                <a:cs typeface="Raleway ExtraBold"/>
                <a:sym typeface="Raleway ExtraBold"/>
              </a:defRPr>
            </a:lvl5pPr>
            <a:lvl6pPr lvl="5" algn="ctr">
              <a:buNone/>
              <a:defRPr sz="1300">
                <a:solidFill>
                  <a:schemeClr val="accent1"/>
                </a:solidFill>
                <a:latin typeface="Raleway ExtraBold"/>
                <a:ea typeface="Raleway ExtraBold"/>
                <a:cs typeface="Raleway ExtraBold"/>
                <a:sym typeface="Raleway ExtraBold"/>
              </a:defRPr>
            </a:lvl6pPr>
            <a:lvl7pPr lvl="6" algn="ctr">
              <a:buNone/>
              <a:defRPr sz="1300">
                <a:solidFill>
                  <a:schemeClr val="accent1"/>
                </a:solidFill>
                <a:latin typeface="Raleway ExtraBold"/>
                <a:ea typeface="Raleway ExtraBold"/>
                <a:cs typeface="Raleway ExtraBold"/>
                <a:sym typeface="Raleway ExtraBold"/>
              </a:defRPr>
            </a:lvl7pPr>
            <a:lvl8pPr lvl="7" algn="ctr">
              <a:buNone/>
              <a:defRPr sz="1300">
                <a:solidFill>
                  <a:schemeClr val="accent1"/>
                </a:solidFill>
                <a:latin typeface="Raleway ExtraBold"/>
                <a:ea typeface="Raleway ExtraBold"/>
                <a:cs typeface="Raleway ExtraBold"/>
                <a:sym typeface="Raleway ExtraBold"/>
              </a:defRPr>
            </a:lvl8pPr>
            <a:lvl9pPr lvl="8" algn="ctr">
              <a:buNone/>
              <a:defRPr sz="1300">
                <a:solidFill>
                  <a:schemeClr val="accent1"/>
                </a:solidFill>
                <a:latin typeface="Raleway ExtraBold"/>
                <a:ea typeface="Raleway ExtraBold"/>
                <a:cs typeface="Raleway ExtraBold"/>
                <a:sym typeface="Raleway ExtraBold"/>
              </a:defRPr>
            </a:lvl9pPr>
          </a:lstStyle>
          <a:p>
            <a:pPr marL="0" lvl="0" indent="0" algn="ctr" rtl="0">
              <a:spcBef>
                <a:spcPts val="0"/>
              </a:spcBef>
              <a:spcAft>
                <a:spcPts val="0"/>
              </a:spcAft>
              <a:buNone/>
            </a:pPr>
            <a:fld id="{00000000-1234-1234-1234-123412341234}" type="slidenum">
              <a:rPr lang="en"/>
              <a:t>‹#›</a:t>
            </a:fld>
            <a:endParaRPr/>
          </a:p>
        </p:txBody>
      </p:sp>
      <p:pic>
        <p:nvPicPr>
          <p:cNvPr id="5" name="Picture 4">
            <a:extLst>
              <a:ext uri="{FF2B5EF4-FFF2-40B4-BE49-F238E27FC236}">
                <a16:creationId xmlns:a16="http://schemas.microsoft.com/office/drawing/2014/main" id="{105E0A37-6E4F-441D-ACFD-FADF7F1A7A30}"/>
              </a:ext>
            </a:extLst>
          </p:cNvPr>
          <p:cNvPicPr>
            <a:picLocks noChangeAspect="1"/>
          </p:cNvPicPr>
          <p:nvPr userDrawn="1"/>
        </p:nvPicPr>
        <p:blipFill>
          <a:blip r:embed="rId11"/>
          <a:stretch>
            <a:fillRect/>
          </a:stretch>
        </p:blipFill>
        <p:spPr>
          <a:xfrm>
            <a:off x="180833" y="75381"/>
            <a:ext cx="1036265" cy="292466"/>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7" r:id="rId7"/>
    <p:sldLayoutId id="2147483662" r:id="rId8"/>
    <p:sldLayoutId id="2147483663"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13.png"/><Relationship Id="rId9" Type="http://schemas.openxmlformats.org/officeDocument/2006/relationships/image" Target="../media/image16.jp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7.jpeg"/><Relationship Id="rId7" Type="http://schemas.openxmlformats.org/officeDocument/2006/relationships/image" Target="../media/image6.sv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21.png"/><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8.svg"/><Relationship Id="rId7" Type="http://schemas.openxmlformats.org/officeDocument/2006/relationships/image" Target="../media/image25.jpg"/><Relationship Id="rId12"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6.svg"/><Relationship Id="rId5" Type="http://schemas.openxmlformats.org/officeDocument/2006/relationships/image" Target="../media/image20.svg"/><Relationship Id="rId10" Type="http://schemas.openxmlformats.org/officeDocument/2006/relationships/image" Target="../media/image13.png"/><Relationship Id="rId4" Type="http://schemas.openxmlformats.org/officeDocument/2006/relationships/image" Target="../media/image23.png"/><Relationship Id="rId9" Type="http://schemas.openxmlformats.org/officeDocument/2006/relationships/image" Target="../media/image4.svg"/></Relationships>
</file>

<file path=ppt/slides/_rels/slide2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7.jpg"/><Relationship Id="rId7" Type="http://schemas.openxmlformats.org/officeDocument/2006/relationships/image" Target="../media/image20.svg"/><Relationship Id="rId12" Type="http://schemas.openxmlformats.org/officeDocument/2006/relationships/image" Target="../media/image11.png"/><Relationship Id="rId2" Type="http://schemas.openxmlformats.org/officeDocument/2006/relationships/image" Target="../media/image26.jp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4.sv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9.png"/><Relationship Id="rId7" Type="http://schemas.openxmlformats.org/officeDocument/2006/relationships/image" Target="../media/image4.sv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0.png"/><Relationship Id="rId4" Type="http://schemas.openxmlformats.org/officeDocument/2006/relationships/image" Target="../media/image27.svg"/></Relationships>
</file>

<file path=ppt/slides/_rels/slide2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1.jpg"/><Relationship Id="rId7" Type="http://schemas.openxmlformats.org/officeDocument/2006/relationships/image" Target="../media/image12.pn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g"/><Relationship Id="rId5" Type="http://schemas.openxmlformats.org/officeDocument/2006/relationships/image" Target="../media/image27.sv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32.svg"/><Relationship Id="rId7" Type="http://schemas.openxmlformats.org/officeDocument/2006/relationships/image" Target="../media/image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6.sv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8.sv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6.png"/><Relationship Id="rId7" Type="http://schemas.openxmlformats.org/officeDocument/2006/relationships/image" Target="../media/image1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36.svg"/><Relationship Id="rId9"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446402" y="1545213"/>
            <a:ext cx="7501736" cy="2697337"/>
          </a:xfrm>
          <a:prstGeom prst="rect">
            <a:avLst/>
          </a:prstGeom>
        </p:spPr>
        <p:txBody>
          <a:bodyPr spcFirstLastPara="1" wrap="square" lIns="91425" tIns="91425" rIns="91425" bIns="91425" anchor="b" anchorCtr="0">
            <a:noAutofit/>
          </a:bodyPr>
          <a:lstStyle/>
          <a:p>
            <a:pPr marL="0" marR="0" algn="ctr">
              <a:lnSpc>
                <a:spcPct val="107000"/>
              </a:lnSpc>
              <a:spcBef>
                <a:spcPts val="0"/>
              </a:spcBef>
              <a:spcAft>
                <a:spcPts val="0"/>
              </a:spcAft>
            </a:pPr>
            <a:r>
              <a:rPr lang="vi-VN" sz="4000" b="1" kern="0" baseline="30000" dirty="0">
                <a:solidFill>
                  <a:schemeClr val="tx1"/>
                </a:solidFill>
                <a:latin typeface="Work Sans" pitchFamily="2" charset="0"/>
                <a:ea typeface="Times New Roman" panose="02020603050405020304" pitchFamily="18" charset="0"/>
                <a:cs typeface="Times New Roman" panose="02020603050405020304" pitchFamily="18" charset="0"/>
              </a:rPr>
              <a:t>Chương nhập môn</a:t>
            </a:r>
            <a:r>
              <a:rPr lang="en-US" sz="4000" b="1" kern="0" baseline="30000" dirty="0">
                <a:solidFill>
                  <a:schemeClr val="tx1"/>
                </a:solidFill>
                <a:latin typeface="Work Sans" pitchFamily="2" charset="0"/>
                <a:ea typeface="Times New Roman" panose="02020603050405020304" pitchFamily="18" charset="0"/>
                <a:cs typeface="Times New Roman" panose="02020603050405020304" pitchFamily="18" charset="0"/>
              </a:rPr>
              <a:t/>
            </a:r>
            <a:br>
              <a:rPr lang="en-US" sz="4000" b="1" kern="0" baseline="30000" dirty="0">
                <a:solidFill>
                  <a:schemeClr val="tx1"/>
                </a:solidFill>
                <a:latin typeface="Work Sans" pitchFamily="2" charset="0"/>
                <a:ea typeface="Times New Roman" panose="02020603050405020304" pitchFamily="18" charset="0"/>
                <a:cs typeface="Times New Roman" panose="02020603050405020304" pitchFamily="18" charset="0"/>
              </a:rPr>
            </a:br>
            <a:r>
              <a:rPr lang="vi-VN" sz="4000" b="1" kern="0" baseline="30000" dirty="0">
                <a:solidFill>
                  <a:schemeClr val="tx1"/>
                </a:solidFill>
                <a:latin typeface="Work Sans" pitchFamily="2" charset="0"/>
                <a:ea typeface="Times New Roman" panose="02020603050405020304" pitchFamily="18" charset="0"/>
                <a:cs typeface="Times New Roman" panose="02020603050405020304" pitchFamily="18" charset="0"/>
              </a:rPr>
              <a:t>ĐỐI TƯỢNG, CHỨC NĂNG, NHIỆM VỤ, NỘI DUNG VÀ</a:t>
            </a:r>
            <a:r>
              <a:rPr lang="en-US" sz="4000" baseline="30000" dirty="0">
                <a:solidFill>
                  <a:schemeClr val="tx1"/>
                </a:solidFill>
                <a:latin typeface="Work Sans" pitchFamily="2" charset="0"/>
                <a:ea typeface="Times New Roman" panose="02020603050405020304" pitchFamily="18" charset="0"/>
                <a:cs typeface="Times New Roman" panose="02020603050405020304" pitchFamily="18" charset="0"/>
              </a:rPr>
              <a:t> </a:t>
            </a:r>
            <a:r>
              <a:rPr lang="vi-VN" sz="4000" b="1" kern="0" baseline="30000" dirty="0">
                <a:solidFill>
                  <a:schemeClr val="tx1"/>
                </a:solidFill>
                <a:latin typeface="Work Sans" pitchFamily="2" charset="0"/>
                <a:ea typeface="Times New Roman" panose="02020603050405020304" pitchFamily="18" charset="0"/>
                <a:cs typeface="Times New Roman" panose="02020603050405020304" pitchFamily="18" charset="0"/>
              </a:rPr>
              <a:t>PHƯƠNG PHÁP NGHIÊN</a:t>
            </a:r>
            <a:r>
              <a:rPr lang="en-US" sz="4000" b="1" kern="0" baseline="30000" dirty="0">
                <a:solidFill>
                  <a:schemeClr val="tx1"/>
                </a:solidFill>
                <a:latin typeface="Work Sans" pitchFamily="2" charset="0"/>
                <a:ea typeface="Times New Roman" panose="02020603050405020304" pitchFamily="18" charset="0"/>
                <a:cs typeface="Times New Roman" panose="02020603050405020304" pitchFamily="18" charset="0"/>
              </a:rPr>
              <a:t> </a:t>
            </a:r>
            <a:r>
              <a:rPr lang="vi-VN" sz="4000" b="1" kern="0" baseline="30000" dirty="0">
                <a:solidFill>
                  <a:schemeClr val="tx1"/>
                </a:solidFill>
                <a:latin typeface="Work Sans" pitchFamily="2" charset="0"/>
                <a:ea typeface="Times New Roman" panose="02020603050405020304" pitchFamily="18" charset="0"/>
                <a:cs typeface="Times New Roman" panose="02020603050405020304" pitchFamily="18" charset="0"/>
              </a:rPr>
              <a:t>CỨU, HỌC TẬP LỊCH SỬ ĐẢNG CỘNG SẢN VIỆT NAM</a:t>
            </a:r>
            <a:endParaRPr lang="en-US" sz="4000" b="1" kern="0" baseline="30000" dirty="0">
              <a:solidFill>
                <a:schemeClr val="tx1"/>
              </a:solidFill>
              <a:latin typeface="Work Sans" pitchFamily="2"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68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942034" y="2094976"/>
            <a:ext cx="7259932" cy="2192302"/>
          </a:xfrm>
          <a:prstGeom prst="rect">
            <a:avLst/>
          </a:prstGeom>
        </p:spPr>
        <p:txBody>
          <a:bodyPr spcFirstLastPara="1" wrap="square" lIns="91425" tIns="91425" rIns="91425" bIns="91425" anchor="b" anchorCtr="0">
            <a:noAutofit/>
          </a:bodyPr>
          <a:lstStyle/>
          <a:p>
            <a:pPr marL="0" marR="0" indent="360045">
              <a:lnSpc>
                <a:spcPct val="107000"/>
              </a:lnSpc>
              <a:spcBef>
                <a:spcPts val="200"/>
              </a:spcBef>
              <a:spcAft>
                <a:spcPts val="0"/>
              </a:spcAft>
            </a:pPr>
            <a:r>
              <a:rPr lang="vi-VN" dirty="0"/>
              <a:t>Chức năng, nhiệm vụ của môn Lịch sử Đảng Cộng sản Việt Nam.</a:t>
            </a:r>
            <a:endParaRPr lang="en-US" dirty="0"/>
          </a:p>
        </p:txBody>
      </p:sp>
      <p:sp>
        <p:nvSpPr>
          <p:cNvPr id="93" name="Google Shape;93;p15"/>
          <p:cNvSpPr txBox="1"/>
          <p:nvPr/>
        </p:nvSpPr>
        <p:spPr>
          <a:xfrm>
            <a:off x="501445" y="472386"/>
            <a:ext cx="924232" cy="1110607"/>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6600" b="1" dirty="0" smtClean="0">
                <a:solidFill>
                  <a:schemeClr val="dk1"/>
                </a:solidFill>
                <a:latin typeface="Work Sans"/>
                <a:ea typeface="Work Sans"/>
                <a:cs typeface="Work Sans"/>
                <a:sym typeface="Work Sans"/>
              </a:rPr>
              <a:t>2.</a:t>
            </a:r>
            <a:endParaRPr sz="6600" b="1" dirty="0">
              <a:latin typeface="Work Sans"/>
              <a:ea typeface="Work Sans"/>
              <a:cs typeface="Work Sans"/>
              <a:sym typeface="Work Sans"/>
            </a:endParaRPr>
          </a:p>
        </p:txBody>
      </p:sp>
    </p:spTree>
    <p:extLst>
      <p:ext uri="{BB962C8B-B14F-4D97-AF65-F5344CB8AC3E}">
        <p14:creationId xmlns:p14="http://schemas.microsoft.com/office/powerpoint/2010/main" val="3527080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869149" y="847600"/>
            <a:ext cx="6493069" cy="1360200"/>
          </a:xfrm>
          <a:prstGeom prst="rect">
            <a:avLst/>
          </a:prstGeom>
        </p:spPr>
        <p:txBody>
          <a:bodyPr spcFirstLastPara="1" wrap="square" lIns="91425" tIns="91425" rIns="91425" bIns="91425" anchor="b" anchorCtr="0">
            <a:noAutofit/>
          </a:bodyPr>
          <a:lstStyle/>
          <a:p>
            <a:pPr marL="0" marR="0" indent="360045">
              <a:lnSpc>
                <a:spcPct val="107000"/>
              </a:lnSpc>
              <a:spcBef>
                <a:spcPts val="200"/>
              </a:spcBef>
              <a:spcAft>
                <a:spcPts val="0"/>
              </a:spcAft>
            </a:pPr>
            <a:r>
              <a:rPr lang="vi-VN" sz="3200" dirty="0"/>
              <a:t>Chức năng của khoa học Lịch sử Đảng</a:t>
            </a:r>
            <a:endParaRPr lang="en-US" sz="3200" dirty="0"/>
          </a:p>
        </p:txBody>
      </p:sp>
      <p:sp>
        <p:nvSpPr>
          <p:cNvPr id="105" name="Google Shape;105;p17"/>
          <p:cNvSpPr txBox="1">
            <a:spLocks noGrp="1"/>
          </p:cNvSpPr>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p>
            <a:pPr marL="457200" lvl="0" indent="-355600" algn="l" rtl="0">
              <a:spcBef>
                <a:spcPts val="600"/>
              </a:spcBef>
              <a:spcAft>
                <a:spcPts val="0"/>
              </a:spcAft>
              <a:buSzPts val="2000"/>
              <a:buChar char="▪"/>
            </a:pPr>
            <a:r>
              <a:rPr lang="en-US" dirty="0"/>
              <a:t>C</a:t>
            </a:r>
            <a:r>
              <a:rPr lang="vi-VN" dirty="0"/>
              <a:t>hức năng nhận thức.</a:t>
            </a:r>
            <a:endParaRPr lang="en-US" dirty="0"/>
          </a:p>
          <a:p>
            <a:pPr marL="457200" lvl="0" indent="-355600" algn="l" rtl="0">
              <a:spcBef>
                <a:spcPts val="600"/>
              </a:spcBef>
              <a:spcAft>
                <a:spcPts val="0"/>
              </a:spcAft>
              <a:buSzPts val="2000"/>
              <a:buChar char="▪"/>
            </a:pPr>
            <a:r>
              <a:rPr lang="en-US" dirty="0"/>
              <a:t>C</a:t>
            </a:r>
            <a:r>
              <a:rPr lang="vi-VN" dirty="0"/>
              <a:t>hức năng giáo dục</a:t>
            </a:r>
            <a:endParaRPr lang="en-US" dirty="0"/>
          </a:p>
          <a:p>
            <a:pPr marL="457200" lvl="0" indent="-355600" algn="l" rtl="0">
              <a:spcBef>
                <a:spcPts val="600"/>
              </a:spcBef>
              <a:spcAft>
                <a:spcPts val="0"/>
              </a:spcAft>
              <a:buSzPts val="2000"/>
              <a:buChar char="▪"/>
            </a:pPr>
            <a:r>
              <a:rPr lang="en-US" dirty="0"/>
              <a:t>C</a:t>
            </a:r>
            <a:r>
              <a:rPr lang="vi-VN" dirty="0"/>
              <a:t>hức năng dự báo và phê phán </a:t>
            </a:r>
            <a:endParaRPr dirty="0"/>
          </a:p>
        </p:txBody>
      </p:sp>
      <p:sp>
        <p:nvSpPr>
          <p:cNvPr id="110" name="Google Shape;110;p1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384022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822427" y="489593"/>
            <a:ext cx="5992187" cy="1360200"/>
          </a:xfrm>
          <a:prstGeom prst="rect">
            <a:avLst/>
          </a:prstGeom>
        </p:spPr>
        <p:txBody>
          <a:bodyPr spcFirstLastPara="1" wrap="square" lIns="91425" tIns="91425" rIns="91425" bIns="91425" anchor="b" anchorCtr="0">
            <a:noAutofit/>
          </a:bodyPr>
          <a:lstStyle/>
          <a:p>
            <a:pPr marL="0" marR="0" indent="360045">
              <a:lnSpc>
                <a:spcPct val="107000"/>
              </a:lnSpc>
              <a:spcBef>
                <a:spcPts val="200"/>
              </a:spcBef>
              <a:spcAft>
                <a:spcPts val="0"/>
              </a:spcAft>
            </a:pPr>
            <a:r>
              <a:rPr lang="vi-VN" sz="3200" dirty="0"/>
              <a:t>Nhiệm vụ của khoa học Lịch sử Đảng</a:t>
            </a:r>
            <a:endParaRPr lang="en-US" sz="3200" dirty="0"/>
          </a:p>
        </p:txBody>
      </p:sp>
      <p:sp>
        <p:nvSpPr>
          <p:cNvPr id="148" name="Google Shape;148;p20"/>
          <p:cNvSpPr txBox="1">
            <a:spLocks noGrp="1"/>
          </p:cNvSpPr>
          <p:nvPr>
            <p:ph type="body" idx="1"/>
          </p:nvPr>
        </p:nvSpPr>
        <p:spPr>
          <a:xfrm>
            <a:off x="707492" y="1745597"/>
            <a:ext cx="2481335" cy="290831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dirty="0">
                <a:latin typeface="Work Sans" pitchFamily="2" charset="0"/>
              </a:rPr>
              <a:t>Nhiệm vụ trình bày có hệ thống Cương lĩnh, đường lối của Đảng</a:t>
            </a:r>
            <a:endParaRPr lang="en-US" dirty="0">
              <a:latin typeface="Work Sans" pitchFamily="2" charset="0"/>
            </a:endParaRPr>
          </a:p>
          <a:p>
            <a:pPr marL="0" lvl="0" indent="0" algn="l" rtl="0">
              <a:spcBef>
                <a:spcPts val="600"/>
              </a:spcBef>
              <a:spcAft>
                <a:spcPts val="0"/>
              </a:spcAft>
              <a:buNone/>
            </a:pPr>
            <a:r>
              <a:rPr lang="en-US" dirty="0"/>
              <a:t>K</a:t>
            </a:r>
            <a:r>
              <a:rPr lang="vi-VN" dirty="0"/>
              <a:t>hẳng định, chứng minh giá trị khoa học và hiện thực của những mục tiêu chiến lược và sách lược cách mạng mà Đảng đề ra trong Cương lĩnh, đường lối từ khi Đảng ra đời và suốt quá trình lãnh đạo cách mạng</a:t>
            </a:r>
            <a:endParaRPr dirty="0"/>
          </a:p>
        </p:txBody>
      </p:sp>
      <p:sp>
        <p:nvSpPr>
          <p:cNvPr id="149" name="Google Shape;149;p20"/>
          <p:cNvSpPr txBox="1">
            <a:spLocks noGrp="1"/>
          </p:cNvSpPr>
          <p:nvPr>
            <p:ph type="body" idx="2"/>
          </p:nvPr>
        </p:nvSpPr>
        <p:spPr>
          <a:xfrm>
            <a:off x="3417838" y="1745597"/>
            <a:ext cx="2366400" cy="268527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dirty="0">
                <a:latin typeface="Work Sans" pitchFamily="2" charset="0"/>
              </a:rPr>
              <a:t>Nhiệm vụ tái hiện tiến trình lịch sử lãnh đạo, đấu tranh của Đảng. </a:t>
            </a:r>
            <a:endParaRPr dirty="0">
              <a:latin typeface="Work Sans" pitchFamily="2" charset="0"/>
              <a:sym typeface="Work Sans"/>
            </a:endParaRPr>
          </a:p>
          <a:p>
            <a:pPr marL="0" lvl="0" indent="0" algn="l" rtl="0">
              <a:spcBef>
                <a:spcPts val="600"/>
              </a:spcBef>
              <a:spcAft>
                <a:spcPts val="0"/>
              </a:spcAft>
              <a:buNone/>
            </a:pPr>
            <a:r>
              <a:rPr lang="vi-VN" dirty="0"/>
              <a:t>Những kiến thức, tri thức lịch sử Đảng được làm sáng tỏ từ vai trò lãnh đạo, hoạt động thực tiễn của Đảng, vai trò, sức mạnh của nhân dân, của khối đại đoàn kết toàn dân tộc</a:t>
            </a:r>
            <a:endParaRPr dirty="0"/>
          </a:p>
        </p:txBody>
      </p:sp>
      <p:sp>
        <p:nvSpPr>
          <p:cNvPr id="150" name="Google Shape;150;p20"/>
          <p:cNvSpPr txBox="1">
            <a:spLocks noGrp="1"/>
          </p:cNvSpPr>
          <p:nvPr>
            <p:ph type="body" idx="3"/>
          </p:nvPr>
        </p:nvSpPr>
        <p:spPr>
          <a:xfrm>
            <a:off x="5793099" y="1756909"/>
            <a:ext cx="2366400" cy="2040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dirty="0">
                <a:latin typeface="Work Sans" pitchFamily="2" charset="0"/>
              </a:rPr>
              <a:t>Nhiệm vụ tổng kết lịch sử của Đảng</a:t>
            </a:r>
            <a:endParaRPr lang="en-US" dirty="0">
              <a:latin typeface="Work Sans" pitchFamily="2" charset="0"/>
            </a:endParaRPr>
          </a:p>
          <a:p>
            <a:pPr marL="0" lvl="0" indent="0" algn="l" rtl="0">
              <a:spcBef>
                <a:spcPts val="600"/>
              </a:spcBef>
              <a:spcAft>
                <a:spcPts val="0"/>
              </a:spcAft>
              <a:buNone/>
            </a:pPr>
            <a:r>
              <a:rPr lang="vi-VN" dirty="0"/>
              <a:t>Kinh nghiệm lịch sử gắn liền với những sự kiện hoặc một giai đoạn lịch sử nhất định</a:t>
            </a:r>
            <a:endParaRPr dirty="0"/>
          </a:p>
        </p:txBody>
      </p:sp>
      <p:sp>
        <p:nvSpPr>
          <p:cNvPr id="155" name="Google Shape;155;p2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2621068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942034" y="2094976"/>
            <a:ext cx="7259932" cy="2192302"/>
          </a:xfrm>
          <a:prstGeom prst="rect">
            <a:avLst/>
          </a:prstGeom>
        </p:spPr>
        <p:txBody>
          <a:bodyPr spcFirstLastPara="1" wrap="square" lIns="91425" tIns="91425" rIns="91425" bIns="91425" anchor="b" anchorCtr="0">
            <a:noAutofit/>
          </a:bodyPr>
          <a:lstStyle/>
          <a:p>
            <a:pPr marL="0" marR="0" indent="360045">
              <a:lnSpc>
                <a:spcPct val="107000"/>
              </a:lnSpc>
              <a:spcBef>
                <a:spcPts val="200"/>
              </a:spcBef>
              <a:spcAft>
                <a:spcPts val="0"/>
              </a:spcAft>
            </a:pPr>
            <a:r>
              <a:rPr lang="vi-VN" dirty="0"/>
              <a:t>Phương pháp nghiên cứu, học tập môn học Lịch sử Đảng Cộng sản Việt Nam</a:t>
            </a:r>
            <a:endParaRPr lang="en-US" dirty="0"/>
          </a:p>
        </p:txBody>
      </p:sp>
      <p:sp>
        <p:nvSpPr>
          <p:cNvPr id="93" name="Google Shape;93;p15"/>
          <p:cNvSpPr txBox="1"/>
          <p:nvPr/>
        </p:nvSpPr>
        <p:spPr>
          <a:xfrm>
            <a:off x="363794" y="403122"/>
            <a:ext cx="1032387" cy="102255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6600" b="1" dirty="0" smtClean="0">
                <a:solidFill>
                  <a:schemeClr val="dk1"/>
                </a:solidFill>
                <a:latin typeface="Work Sans"/>
                <a:ea typeface="Work Sans"/>
                <a:cs typeface="Work Sans"/>
                <a:sym typeface="Work Sans"/>
              </a:rPr>
              <a:t>3.</a:t>
            </a:r>
            <a:endParaRPr sz="6600" b="1" dirty="0">
              <a:latin typeface="Work Sans"/>
              <a:ea typeface="Work Sans"/>
              <a:cs typeface="Work Sans"/>
              <a:sym typeface="Work Sans"/>
            </a:endParaRPr>
          </a:p>
        </p:txBody>
      </p:sp>
    </p:spTree>
    <p:extLst>
      <p:ext uri="{BB962C8B-B14F-4D97-AF65-F5344CB8AC3E}">
        <p14:creationId xmlns:p14="http://schemas.microsoft.com/office/powerpoint/2010/main" val="2242176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209054" y="801820"/>
            <a:ext cx="4686375" cy="706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just">
              <a:lnSpc>
                <a:spcPct val="107000"/>
              </a:lnSpc>
              <a:spcBef>
                <a:spcPts val="0"/>
              </a:spcBef>
              <a:spcAft>
                <a:spcPts val="0"/>
              </a:spcAft>
              <a:tabLst>
                <a:tab pos="3960495" algn="l"/>
              </a:tabLst>
            </a:pPr>
            <a:r>
              <a:rPr lang="vi-VN" sz="1800" b="1" dirty="0">
                <a:solidFill>
                  <a:schemeClr val="bg1"/>
                </a:solidFill>
                <a:latin typeface="Work Sans" pitchFamily="2" charset="0"/>
              </a:rPr>
              <a:t>Quán triệt phương pháp luận sử học</a:t>
            </a:r>
            <a:endParaRPr lang="en-US" sz="1800" b="1"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4646853" y="1723970"/>
            <a:ext cx="3786996" cy="19730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360045" algn="just">
              <a:lnSpc>
                <a:spcPct val="107000"/>
              </a:lnSpc>
              <a:spcBef>
                <a:spcPts val="0"/>
              </a:spcBef>
              <a:spcAft>
                <a:spcPts val="800"/>
              </a:spcAft>
            </a:pPr>
            <a:r>
              <a:rPr lang="vi-VN" dirty="0">
                <a:solidFill>
                  <a:schemeClr val="bg1"/>
                </a:solidFill>
                <a:latin typeface="Work Sans Light" pitchFamily="2" charset="0"/>
              </a:rPr>
              <a:t>Phương pháp nghiên cứu, học tập Lịch sử Đảng Cộng sản Việt Nam cần dựa trên phương pháp luận khoa học mác xít</a:t>
            </a:r>
            <a:r>
              <a:rPr lang="en-US" dirty="0">
                <a:solidFill>
                  <a:schemeClr val="bg1"/>
                </a:solidFill>
                <a:latin typeface="Work Sans Light" pitchFamily="2" charset="0"/>
              </a:rPr>
              <a:t>.</a:t>
            </a:r>
          </a:p>
          <a:p>
            <a:pPr marL="0" marR="0" indent="360045" algn="just">
              <a:lnSpc>
                <a:spcPct val="107000"/>
              </a:lnSpc>
              <a:spcBef>
                <a:spcPts val="0"/>
              </a:spcBef>
              <a:spcAft>
                <a:spcPts val="800"/>
              </a:spcAft>
            </a:pPr>
            <a:r>
              <a:rPr lang="vi-VN" dirty="0">
                <a:solidFill>
                  <a:schemeClr val="bg1"/>
                </a:solidFill>
                <a:latin typeface="Work Sans Light" pitchFamily="2" charset="0"/>
              </a:rPr>
              <a:t>Cùng với chủ nghĩa Mác-Lênin, tư tưởng Hồ Chí Minh là nền tảng tư tưởng và kim chỉ nam cho hành động của Đảng</a:t>
            </a:r>
            <a:endParaRPr lang="en-US" dirty="0">
              <a:solidFill>
                <a:schemeClr val="bg1"/>
              </a:solidFill>
              <a:latin typeface="Work Sans Light" pitchFamily="2" charset="0"/>
            </a:endParaRPr>
          </a:p>
        </p:txBody>
      </p:sp>
      <p:pic>
        <p:nvPicPr>
          <p:cNvPr id="6" name="Picture 5">
            <a:extLst>
              <a:ext uri="{FF2B5EF4-FFF2-40B4-BE49-F238E27FC236}">
                <a16:creationId xmlns:a16="http://schemas.microsoft.com/office/drawing/2014/main" id="{8E745F94-2B1F-44A2-94DD-1195B4F085DF}"/>
              </a:ext>
            </a:extLst>
          </p:cNvPr>
          <p:cNvPicPr>
            <a:picLocks noChangeAspect="1"/>
          </p:cNvPicPr>
          <p:nvPr/>
        </p:nvPicPr>
        <p:blipFill>
          <a:blip r:embed="rId2"/>
          <a:stretch>
            <a:fillRect/>
          </a:stretch>
        </p:blipFill>
        <p:spPr>
          <a:xfrm>
            <a:off x="551622" y="1508426"/>
            <a:ext cx="3771815" cy="2696479"/>
          </a:xfrm>
          <a:prstGeom prst="rect">
            <a:avLst/>
          </a:prstGeom>
        </p:spPr>
      </p:pic>
    </p:spTree>
    <p:extLst>
      <p:ext uri="{BB962C8B-B14F-4D97-AF65-F5344CB8AC3E}">
        <p14:creationId xmlns:p14="http://schemas.microsoft.com/office/powerpoint/2010/main" val="208279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115612" y="849833"/>
            <a:ext cx="4686375" cy="706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just">
              <a:lnSpc>
                <a:spcPct val="107000"/>
              </a:lnSpc>
              <a:spcBef>
                <a:spcPts val="0"/>
              </a:spcBef>
              <a:spcAft>
                <a:spcPts val="0"/>
              </a:spcAft>
              <a:tabLst>
                <a:tab pos="3960495" algn="l"/>
              </a:tabLst>
            </a:pPr>
            <a:r>
              <a:rPr lang="vi-VN" sz="1800" dirty="0">
                <a:solidFill>
                  <a:schemeClr val="bg1"/>
                </a:solidFill>
                <a:latin typeface="Work Sans" pitchFamily="2" charset="0"/>
              </a:rPr>
              <a:t>Các phương pháp cụ thể</a:t>
            </a:r>
            <a:endParaRPr lang="en-US" sz="1800"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894362" y="1879246"/>
            <a:ext cx="3786996" cy="12644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marR="0" indent="-285750" algn="just">
              <a:lnSpc>
                <a:spcPct val="107000"/>
              </a:lnSpc>
              <a:spcBef>
                <a:spcPts val="0"/>
              </a:spcBef>
              <a:spcAft>
                <a:spcPts val="0"/>
              </a:spcAft>
              <a:buClr>
                <a:schemeClr val="bg1"/>
              </a:buClr>
              <a:buFont typeface="Wingdings" panose="05000000000000000000" pitchFamily="2" charset="2"/>
              <a:buChar char="q"/>
              <a:tabLst>
                <a:tab pos="3960495" algn="l"/>
              </a:tabLst>
            </a:pPr>
            <a:r>
              <a:rPr lang="vi-VN" sz="1800" dirty="0">
                <a:solidFill>
                  <a:schemeClr val="bg1"/>
                </a:solidFill>
                <a:latin typeface="Work Sans Light" pitchFamily="2" charset="0"/>
              </a:rPr>
              <a:t>Phương pháp lịch sử</a:t>
            </a:r>
            <a:endParaRPr lang="en-US" sz="1800" dirty="0">
              <a:solidFill>
                <a:schemeClr val="bg1"/>
              </a:solidFill>
              <a:latin typeface="Work Sans Light" pitchFamily="2" charset="0"/>
            </a:endParaRPr>
          </a:p>
          <a:p>
            <a:pPr marL="285750" indent="-285750" algn="just">
              <a:lnSpc>
                <a:spcPct val="107000"/>
              </a:lnSpc>
              <a:buClr>
                <a:schemeClr val="bg1"/>
              </a:buClr>
              <a:buFont typeface="Wingdings" panose="05000000000000000000" pitchFamily="2" charset="2"/>
              <a:buChar char="q"/>
              <a:tabLst>
                <a:tab pos="3960495" algn="l"/>
              </a:tabLst>
            </a:pPr>
            <a:r>
              <a:rPr lang="vi-VN" sz="1800" dirty="0">
                <a:solidFill>
                  <a:schemeClr val="bg1"/>
                </a:solidFill>
                <a:latin typeface="Work Sans Light" pitchFamily="2" charset="0"/>
              </a:rPr>
              <a:t>Phương pháp logic</a:t>
            </a:r>
            <a:endParaRPr lang="en-US" sz="1800" dirty="0">
              <a:solidFill>
                <a:schemeClr val="bg1"/>
              </a:solidFill>
              <a:latin typeface="Work Sans Light" pitchFamily="2" charset="0"/>
            </a:endParaRPr>
          </a:p>
          <a:p>
            <a:pPr marL="285750" indent="-285750" algn="just">
              <a:lnSpc>
                <a:spcPct val="107000"/>
              </a:lnSpc>
              <a:buClr>
                <a:schemeClr val="bg1"/>
              </a:buClr>
              <a:buFont typeface="Wingdings" panose="05000000000000000000" pitchFamily="2" charset="2"/>
              <a:buChar char="q"/>
              <a:tabLst>
                <a:tab pos="3960495" algn="l"/>
              </a:tabLst>
            </a:pPr>
            <a:r>
              <a:rPr lang="en-US" sz="1800" dirty="0" err="1">
                <a:solidFill>
                  <a:schemeClr val="bg1"/>
                </a:solidFill>
                <a:latin typeface="Work Sans Light" pitchFamily="2" charset="0"/>
              </a:rPr>
              <a:t>Các</a:t>
            </a:r>
            <a:r>
              <a:rPr lang="en-US" sz="1800" dirty="0">
                <a:solidFill>
                  <a:schemeClr val="bg1"/>
                </a:solidFill>
                <a:latin typeface="Work Sans Light" pitchFamily="2" charset="0"/>
              </a:rPr>
              <a:t> </a:t>
            </a:r>
            <a:r>
              <a:rPr lang="en-US" sz="1800" dirty="0" err="1">
                <a:solidFill>
                  <a:schemeClr val="bg1"/>
                </a:solidFill>
                <a:latin typeface="Work Sans Light" pitchFamily="2" charset="0"/>
              </a:rPr>
              <a:t>phương</a:t>
            </a:r>
            <a:r>
              <a:rPr lang="en-US" sz="1800" dirty="0">
                <a:solidFill>
                  <a:schemeClr val="bg1"/>
                </a:solidFill>
                <a:latin typeface="Work Sans Light" pitchFamily="2" charset="0"/>
              </a:rPr>
              <a:t> </a:t>
            </a:r>
            <a:r>
              <a:rPr lang="en-US" sz="1800" dirty="0" err="1">
                <a:solidFill>
                  <a:schemeClr val="bg1"/>
                </a:solidFill>
                <a:latin typeface="Work Sans Light" pitchFamily="2" charset="0"/>
              </a:rPr>
              <a:t>pháp</a:t>
            </a:r>
            <a:r>
              <a:rPr lang="en-US" sz="1800" dirty="0">
                <a:solidFill>
                  <a:schemeClr val="bg1"/>
                </a:solidFill>
                <a:latin typeface="Work Sans Light" pitchFamily="2" charset="0"/>
              </a:rPr>
              <a:t> </a:t>
            </a:r>
            <a:r>
              <a:rPr lang="en-US" sz="1800" dirty="0" err="1">
                <a:solidFill>
                  <a:schemeClr val="bg1"/>
                </a:solidFill>
                <a:latin typeface="Work Sans Light" pitchFamily="2" charset="0"/>
              </a:rPr>
              <a:t>khác</a:t>
            </a:r>
            <a:endParaRPr lang="en-US" sz="1800" dirty="0">
              <a:solidFill>
                <a:schemeClr val="bg1"/>
              </a:solidFill>
              <a:latin typeface="Work Sans Light" pitchFamily="2" charset="0"/>
            </a:endParaRPr>
          </a:p>
        </p:txBody>
      </p:sp>
      <p:pic>
        <p:nvPicPr>
          <p:cNvPr id="5" name="Picture 4">
            <a:extLst>
              <a:ext uri="{FF2B5EF4-FFF2-40B4-BE49-F238E27FC236}">
                <a16:creationId xmlns:a16="http://schemas.microsoft.com/office/drawing/2014/main" id="{F20A045B-9482-40A1-95F2-2495F4CF8C72}"/>
              </a:ext>
            </a:extLst>
          </p:cNvPr>
          <p:cNvPicPr>
            <a:picLocks noChangeAspect="1"/>
          </p:cNvPicPr>
          <p:nvPr/>
        </p:nvPicPr>
        <p:blipFill>
          <a:blip r:embed="rId2"/>
          <a:stretch>
            <a:fillRect/>
          </a:stretch>
        </p:blipFill>
        <p:spPr>
          <a:xfrm>
            <a:off x="4985816" y="1268992"/>
            <a:ext cx="3410645" cy="3076077"/>
          </a:xfrm>
          <a:prstGeom prst="rect">
            <a:avLst/>
          </a:prstGeom>
        </p:spPr>
      </p:pic>
    </p:spTree>
    <p:extLst>
      <p:ext uri="{BB962C8B-B14F-4D97-AF65-F5344CB8AC3E}">
        <p14:creationId xmlns:p14="http://schemas.microsoft.com/office/powerpoint/2010/main" val="50634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942034" y="2094976"/>
            <a:ext cx="7259932" cy="2192302"/>
          </a:xfrm>
          <a:prstGeom prst="rect">
            <a:avLst/>
          </a:prstGeom>
        </p:spPr>
        <p:txBody>
          <a:bodyPr spcFirstLastPara="1" wrap="square" lIns="91425" tIns="91425" rIns="91425" bIns="91425" anchor="b" anchorCtr="0">
            <a:noAutofit/>
          </a:bodyPr>
          <a:lstStyle/>
          <a:p>
            <a:pPr marL="0" marR="0" indent="360045">
              <a:lnSpc>
                <a:spcPct val="107000"/>
              </a:lnSpc>
              <a:spcBef>
                <a:spcPts val="200"/>
              </a:spcBef>
              <a:spcAft>
                <a:spcPts val="0"/>
              </a:spcAft>
            </a:pPr>
            <a:r>
              <a:rPr lang="en-US" dirty="0" err="1"/>
              <a:t>Mục</a:t>
            </a:r>
            <a:r>
              <a:rPr lang="en-US" dirty="0"/>
              <a:t> </a:t>
            </a:r>
            <a:r>
              <a:rPr lang="en-US" dirty="0" err="1"/>
              <a:t>đích</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môn</a:t>
            </a:r>
            <a:r>
              <a:rPr lang="en-US" dirty="0"/>
              <a:t> </a:t>
            </a:r>
            <a:r>
              <a:rPr lang="en-US" dirty="0" err="1"/>
              <a:t>Lịch</a:t>
            </a:r>
            <a:r>
              <a:rPr lang="en-US" dirty="0"/>
              <a:t> </a:t>
            </a:r>
            <a:r>
              <a:rPr lang="en-US" dirty="0" err="1"/>
              <a:t>sử</a:t>
            </a:r>
            <a:r>
              <a:rPr lang="en-US" dirty="0"/>
              <a:t> </a:t>
            </a:r>
            <a:r>
              <a:rPr lang="en-US" dirty="0" err="1"/>
              <a:t>Đảng</a:t>
            </a:r>
            <a:r>
              <a:rPr lang="en-US" dirty="0"/>
              <a:t> </a:t>
            </a:r>
            <a:r>
              <a:rPr lang="en-US" dirty="0" err="1"/>
              <a:t>Cộng</a:t>
            </a:r>
            <a:r>
              <a:rPr lang="en-US" dirty="0"/>
              <a:t> </a:t>
            </a:r>
            <a:r>
              <a:rPr lang="en-US" dirty="0" err="1"/>
              <a:t>sản</a:t>
            </a:r>
            <a:r>
              <a:rPr lang="en-US" dirty="0"/>
              <a:t> </a:t>
            </a:r>
            <a:r>
              <a:rPr lang="en-US" dirty="0" err="1"/>
              <a:t>Việt</a:t>
            </a:r>
            <a:r>
              <a:rPr lang="en-US" dirty="0"/>
              <a:t> Nam</a:t>
            </a:r>
          </a:p>
        </p:txBody>
      </p:sp>
      <p:sp>
        <p:nvSpPr>
          <p:cNvPr id="93" name="Google Shape;93;p15"/>
          <p:cNvSpPr txBox="1"/>
          <p:nvPr/>
        </p:nvSpPr>
        <p:spPr>
          <a:xfrm>
            <a:off x="629265" y="564753"/>
            <a:ext cx="1042219" cy="1087066"/>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6600" b="1" dirty="0" smtClean="0">
                <a:solidFill>
                  <a:schemeClr val="dk1"/>
                </a:solidFill>
                <a:latin typeface="Work Sans"/>
                <a:ea typeface="Work Sans"/>
                <a:cs typeface="Work Sans"/>
                <a:sym typeface="Work Sans"/>
              </a:rPr>
              <a:t>4.</a:t>
            </a:r>
            <a:endParaRPr sz="6600" b="1" dirty="0">
              <a:latin typeface="Work Sans"/>
              <a:ea typeface="Work Sans"/>
              <a:cs typeface="Work Sans"/>
              <a:sym typeface="Work Sans"/>
            </a:endParaRPr>
          </a:p>
        </p:txBody>
      </p:sp>
    </p:spTree>
    <p:extLst>
      <p:ext uri="{BB962C8B-B14F-4D97-AF65-F5344CB8AC3E}">
        <p14:creationId xmlns:p14="http://schemas.microsoft.com/office/powerpoint/2010/main" val="235255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B806-BDD2-4154-86C0-0D10209AEB9F}"/>
              </a:ext>
            </a:extLst>
          </p:cNvPr>
          <p:cNvSpPr>
            <a:spLocks noGrp="1"/>
          </p:cNvSpPr>
          <p:nvPr>
            <p:ph type="ctrTitle"/>
          </p:nvPr>
        </p:nvSpPr>
        <p:spPr>
          <a:xfrm>
            <a:off x="534793" y="924816"/>
            <a:ext cx="7370924" cy="1159800"/>
          </a:xfrm>
        </p:spPr>
        <p:txBody>
          <a:bodyPr/>
          <a:lstStyle/>
          <a:p>
            <a:r>
              <a:rPr lang="vi-VN" sz="2400" dirty="0"/>
              <a:t>Mục tiêu của nghiên cứu, học tập môn học lịch sử Đảng Cộng sản Việt Nam </a:t>
            </a:r>
            <a:endParaRPr lang="en-US" sz="2400" dirty="0"/>
          </a:p>
        </p:txBody>
      </p:sp>
      <p:sp>
        <p:nvSpPr>
          <p:cNvPr id="7" name="TextBox 6">
            <a:extLst>
              <a:ext uri="{FF2B5EF4-FFF2-40B4-BE49-F238E27FC236}">
                <a16:creationId xmlns:a16="http://schemas.microsoft.com/office/drawing/2014/main" id="{7F1AF70B-0E66-4D20-85FA-2F8308477687}"/>
              </a:ext>
            </a:extLst>
          </p:cNvPr>
          <p:cNvSpPr txBox="1"/>
          <p:nvPr/>
        </p:nvSpPr>
        <p:spPr>
          <a:xfrm>
            <a:off x="534793" y="2216365"/>
            <a:ext cx="7981808" cy="2230932"/>
          </a:xfrm>
          <a:prstGeom prst="rect">
            <a:avLst/>
          </a:prstGeom>
          <a:noFill/>
        </p:spPr>
        <p:txBody>
          <a:bodyPr wrap="square">
            <a:spAutoFit/>
          </a:bodyPr>
          <a:lstStyle/>
          <a:p>
            <a:pPr marL="0" marR="0" indent="0" algn="just">
              <a:lnSpc>
                <a:spcPct val="107000"/>
              </a:lnSpc>
              <a:spcBef>
                <a:spcPts val="300"/>
              </a:spcBef>
              <a:spcAft>
                <a:spcPts val="300"/>
              </a:spcAft>
              <a:buNone/>
              <a:tabLst>
                <a:tab pos="3960495" algn="l"/>
              </a:tabLst>
            </a:pPr>
            <a:r>
              <a:rPr lang="vi-VN" dirty="0">
                <a:latin typeface="Work Sans Light" pitchFamily="2" charset="0"/>
              </a:rPr>
              <a:t>Mục tiêu của nghiên cứu, học tập môn học lịch sử Đảng Cộng sản Việt Nam là nâng cao nhận thức, hiểu biết về Đảng Cộng sản Việt Nam - đội tiền phong lãnh đạo cách mạng Việt Nam đưa đến những thắng lợi, thành tựu có ý nghĩa lịch sử to lớn trong sự phát triển của lịch sử dân tộc. </a:t>
            </a:r>
            <a:endParaRPr lang="en-US" dirty="0">
              <a:latin typeface="Work Sans Light" pitchFamily="2" charset="0"/>
            </a:endParaRPr>
          </a:p>
          <a:p>
            <a:pPr marL="0" marR="0" indent="0" algn="just">
              <a:lnSpc>
                <a:spcPct val="107000"/>
              </a:lnSpc>
              <a:spcBef>
                <a:spcPts val="300"/>
              </a:spcBef>
              <a:spcAft>
                <a:spcPts val="300"/>
              </a:spcAft>
              <a:buNone/>
              <a:tabLst>
                <a:tab pos="3960495" algn="l"/>
              </a:tabLst>
            </a:pPr>
            <a:r>
              <a:rPr lang="vi-VN" dirty="0">
                <a:latin typeface="Work Sans Light" pitchFamily="2" charset="0"/>
              </a:rPr>
              <a:t>Qua học tập, nghiên cứu lịch sử Đảng để giáo dục lý tưởng, truyền thống đấu tranh cách mạng của Đảng và dân tộc, củng cố, bồi đắp niềm tin đối với sự lãnh đạo của Đảng, tự hào về Đảng và thế hệ trẻ gia nhập Đảng, tham gia xây dựng Đảng ngày càng vững mạnh, tiếp tục thực hiện sứ mệnh vẻ vang của Đảng lãnh đạo bảo vệ vững chắc Tổ quốc và xây dựng thành công chủ nghĩa xã hội ở Việt Nam.</a:t>
            </a:r>
            <a:endParaRPr lang="en-US" dirty="0">
              <a:latin typeface="Work Sans Light" pitchFamily="2" charset="0"/>
            </a:endParaRPr>
          </a:p>
        </p:txBody>
      </p:sp>
    </p:spTree>
    <p:extLst>
      <p:ext uri="{BB962C8B-B14F-4D97-AF65-F5344CB8AC3E}">
        <p14:creationId xmlns:p14="http://schemas.microsoft.com/office/powerpoint/2010/main" val="2878175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685800" y="874353"/>
            <a:ext cx="7772400" cy="3572660"/>
          </a:xfrm>
          <a:prstGeom prst="rect">
            <a:avLst/>
          </a:prstGeom>
        </p:spPr>
        <p:txBody>
          <a:bodyPr spcFirstLastPara="1" wrap="square" lIns="91425" tIns="91425" rIns="91425" bIns="91425" anchor="b" anchorCtr="0">
            <a:noAutofit/>
          </a:bodyPr>
          <a:lstStyle/>
          <a:p>
            <a:pPr marL="0" marR="0" indent="457200" algn="ctr">
              <a:lnSpc>
                <a:spcPct val="107000"/>
              </a:lnSpc>
              <a:spcBef>
                <a:spcPts val="300"/>
              </a:spcBef>
              <a:spcAft>
                <a:spcPts val="300"/>
              </a:spcAft>
            </a:pPr>
            <a:r>
              <a:rPr lang="vi-VN" sz="4200" dirty="0">
                <a:solidFill>
                  <a:schemeClr val="tx1">
                    <a:lumMod val="50000"/>
                  </a:schemeClr>
                </a:solidFill>
              </a:rPr>
              <a:t>Chương 1</a:t>
            </a:r>
            <a:r>
              <a:rPr lang="en-US" sz="4200" dirty="0"/>
              <a:t/>
            </a:r>
            <a:br>
              <a:rPr lang="en-US" sz="4200" dirty="0"/>
            </a:br>
            <a:r>
              <a:rPr lang="vi-VN" sz="4200" dirty="0"/>
              <a:t>ĐẢNG CỘNG SẢN VIỆT NAM </a:t>
            </a:r>
            <a:r>
              <a:rPr lang="vi-VN" sz="4200" dirty="0">
                <a:solidFill>
                  <a:schemeClr val="tx1">
                    <a:lumMod val="50000"/>
                  </a:schemeClr>
                </a:solidFill>
              </a:rPr>
              <a:t>RA ĐỜI</a:t>
            </a:r>
            <a:r>
              <a:rPr lang="vi-VN" sz="4200" dirty="0"/>
              <a:t> </a:t>
            </a:r>
            <a:r>
              <a:rPr lang="en-US" sz="4200" dirty="0"/>
              <a:t> </a:t>
            </a:r>
            <a:r>
              <a:rPr lang="vi-VN" sz="4200" dirty="0"/>
              <a:t>VÀ </a:t>
            </a:r>
            <a:r>
              <a:rPr lang="vi-VN" sz="4200" dirty="0">
                <a:solidFill>
                  <a:schemeClr val="tx1">
                    <a:lumMod val="50000"/>
                  </a:schemeClr>
                </a:solidFill>
              </a:rPr>
              <a:t>LÃNH ĐẠO ĐẤU TRANH</a:t>
            </a:r>
            <a:r>
              <a:rPr lang="vi-VN" sz="4200" dirty="0"/>
              <a:t> GIÀNH CHÍNH QUYỀN (1930 - 1945)</a:t>
            </a:r>
            <a:endParaRPr lang="en-US" sz="4200" dirty="0"/>
          </a:p>
        </p:txBody>
      </p:sp>
      <p:pic>
        <p:nvPicPr>
          <p:cNvPr id="9" name="Picture 8">
            <a:extLst>
              <a:ext uri="{FF2B5EF4-FFF2-40B4-BE49-F238E27FC236}">
                <a16:creationId xmlns:a16="http://schemas.microsoft.com/office/drawing/2014/main" id="{6881B5BE-86FA-4585-A5A3-808AA6BA02FF}"/>
              </a:ext>
            </a:extLst>
          </p:cNvPr>
          <p:cNvPicPr>
            <a:picLocks noChangeAspect="1"/>
          </p:cNvPicPr>
          <p:nvPr/>
        </p:nvPicPr>
        <p:blipFill>
          <a:blip r:embed="rId3"/>
          <a:stretch>
            <a:fillRect/>
          </a:stretch>
        </p:blipFill>
        <p:spPr>
          <a:xfrm>
            <a:off x="8051625" y="187704"/>
            <a:ext cx="679558" cy="592914"/>
          </a:xfrm>
          <a:prstGeom prst="rect">
            <a:avLst/>
          </a:prstGeom>
        </p:spPr>
      </p:pic>
    </p:spTree>
    <p:extLst>
      <p:ext uri="{BB962C8B-B14F-4D97-AF65-F5344CB8AC3E}">
        <p14:creationId xmlns:p14="http://schemas.microsoft.com/office/powerpoint/2010/main" val="1446587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868605" y="618763"/>
            <a:ext cx="4030444"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200" dirty="0"/>
              <a:t>Instructions</a:t>
            </a:r>
            <a:endParaRPr sz="4200" dirty="0">
              <a:solidFill>
                <a:schemeClr val="accent1"/>
              </a:solidFill>
            </a:endParaRPr>
          </a:p>
        </p:txBody>
      </p:sp>
      <p:sp>
        <p:nvSpPr>
          <p:cNvPr id="72" name="Google Shape;72;p14"/>
          <p:cNvSpPr txBox="1">
            <a:spLocks noGrp="1"/>
          </p:cNvSpPr>
          <p:nvPr>
            <p:ph type="body" idx="2"/>
          </p:nvPr>
        </p:nvSpPr>
        <p:spPr>
          <a:xfrm>
            <a:off x="480561" y="3194037"/>
            <a:ext cx="7228432" cy="152883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dirty="0" smtClean="0"/>
              <a:t>1.1</a:t>
            </a:r>
            <a:r>
              <a:rPr lang="en-US" sz="1600" dirty="0"/>
              <a:t>. </a:t>
            </a:r>
            <a:r>
              <a:rPr lang="vi-VN" sz="1600" dirty="0"/>
              <a:t>Đảng Cộng sản Việt Nam ra đời và Cương lĩnh chính trị đầu tiên của Đảng</a:t>
            </a:r>
            <a:endParaRPr lang="en-US" sz="1600" dirty="0"/>
          </a:p>
          <a:p>
            <a:pPr marL="0" lvl="0" indent="0" algn="l" rtl="0">
              <a:spcBef>
                <a:spcPts val="600"/>
              </a:spcBef>
              <a:spcAft>
                <a:spcPts val="0"/>
              </a:spcAft>
              <a:buNone/>
            </a:pPr>
            <a:r>
              <a:rPr lang="en-US" sz="1600" dirty="0" smtClean="0"/>
              <a:t>1.2</a:t>
            </a:r>
            <a:r>
              <a:rPr lang="en-US" sz="1600" dirty="0"/>
              <a:t>. </a:t>
            </a:r>
            <a:r>
              <a:rPr lang="vi-VN" sz="1600" dirty="0"/>
              <a:t>Đảng lãnh đạo quá trình đấu tranh giải phóng dân tộc, giành chính quyền (1930-1945)</a:t>
            </a:r>
            <a:endParaRPr lang="en-US" sz="1600" dirty="0"/>
          </a:p>
        </p:txBody>
      </p:sp>
      <p:sp>
        <p:nvSpPr>
          <p:cNvPr id="73" name="Google Shape;73;p14"/>
          <p:cNvSpPr txBox="1">
            <a:spLocks noGrp="1"/>
          </p:cNvSpPr>
          <p:nvPr>
            <p:ph type="body" idx="1"/>
          </p:nvPr>
        </p:nvSpPr>
        <p:spPr>
          <a:xfrm>
            <a:off x="480560" y="1347151"/>
            <a:ext cx="7980151" cy="152883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vi-VN" sz="1600" dirty="0"/>
              <a:t>Cung cấp cho sinh viên những tri thức có tính hệ thống quá trình ra đời của Đảng Cộng sản Việt Nam (1920-1930), nội dung cơ bản, giá trị lịch sử của Cương lĩnh chính trị đầu tiên của Đảng và quá trình Đảng lãnh đạo cuộc đấu tranh giải phóng dân tộc, giành chính quyền (1930-1945).</a:t>
            </a:r>
            <a:endParaRPr sz="1600" dirty="0"/>
          </a:p>
        </p:txBody>
      </p:sp>
      <p:sp>
        <p:nvSpPr>
          <p:cNvPr id="75" name="Google Shape;75;p1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13" name="Google Shape;71;p14">
            <a:extLst>
              <a:ext uri="{FF2B5EF4-FFF2-40B4-BE49-F238E27FC236}">
                <a16:creationId xmlns:a16="http://schemas.microsoft.com/office/drawing/2014/main" id="{FE180EAB-5199-4D7B-BCFC-87D920DF5A3D}"/>
              </a:ext>
            </a:extLst>
          </p:cNvPr>
          <p:cNvSpPr txBox="1">
            <a:spLocks/>
          </p:cNvSpPr>
          <p:nvPr/>
        </p:nvSpPr>
        <p:spPr>
          <a:xfrm>
            <a:off x="868605" y="2557927"/>
            <a:ext cx="4030444" cy="8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1pPr>
            <a:lvl2pPr marR="0" lvl="1"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2pPr>
            <a:lvl3pPr marR="0" lvl="2"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3pPr>
            <a:lvl4pPr marR="0" lvl="3"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4pPr>
            <a:lvl5pPr marR="0" lvl="4"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5pPr>
            <a:lvl6pPr marR="0" lvl="5"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6pPr>
            <a:lvl7pPr marR="0" lvl="6"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7pPr>
            <a:lvl8pPr marR="0" lvl="7"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8pPr>
            <a:lvl9pPr marR="0" lvl="8" algn="l" rtl="0">
              <a:lnSpc>
                <a:spcPct val="100000"/>
              </a:lnSpc>
              <a:spcBef>
                <a:spcPts val="0"/>
              </a:spcBef>
              <a:spcAft>
                <a:spcPts val="0"/>
              </a:spcAft>
              <a:buClr>
                <a:schemeClr val="dk1"/>
              </a:buClr>
              <a:buSzPts val="5800"/>
              <a:buFont typeface="Raleway ExtraBold"/>
              <a:buNone/>
              <a:defRPr sz="5800" b="0" i="0" u="none" strike="noStrike" cap="none">
                <a:solidFill>
                  <a:schemeClr val="dk1"/>
                </a:solidFill>
                <a:latin typeface="Raleway ExtraBold"/>
                <a:ea typeface="Raleway ExtraBold"/>
                <a:cs typeface="Raleway ExtraBold"/>
                <a:sym typeface="Raleway ExtraBold"/>
              </a:defRPr>
            </a:lvl9pPr>
          </a:lstStyle>
          <a:p>
            <a:r>
              <a:rPr lang="en-US" sz="4200" dirty="0">
                <a:solidFill>
                  <a:schemeClr val="tx1">
                    <a:lumMod val="50000"/>
                  </a:schemeClr>
                </a:solidFill>
              </a:rPr>
              <a:t>Outline</a:t>
            </a:r>
          </a:p>
        </p:txBody>
      </p:sp>
      <p:pic>
        <p:nvPicPr>
          <p:cNvPr id="14" name="Picture 13">
            <a:extLst>
              <a:ext uri="{FF2B5EF4-FFF2-40B4-BE49-F238E27FC236}">
                <a16:creationId xmlns:a16="http://schemas.microsoft.com/office/drawing/2014/main" id="{6E22A02C-29CF-4C40-B42C-348786E5E65D}"/>
              </a:ext>
            </a:extLst>
          </p:cNvPr>
          <p:cNvPicPr>
            <a:picLocks noChangeAspect="1"/>
          </p:cNvPicPr>
          <p:nvPr/>
        </p:nvPicPr>
        <p:blipFill>
          <a:blip r:embed="rId3"/>
          <a:stretch>
            <a:fillRect/>
          </a:stretch>
        </p:blipFill>
        <p:spPr>
          <a:xfrm>
            <a:off x="8051625" y="187704"/>
            <a:ext cx="679558" cy="59291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4"/>
          <p:cNvSpPr txBox="1">
            <a:spLocks noGrp="1"/>
          </p:cNvSpPr>
          <p:nvPr>
            <p:ph type="ctrTitle" idx="4294967295"/>
          </p:nvPr>
        </p:nvSpPr>
        <p:spPr>
          <a:xfrm>
            <a:off x="616788" y="712428"/>
            <a:ext cx="3470400" cy="9330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Instructions</a:t>
            </a:r>
            <a:endParaRPr dirty="0"/>
          </a:p>
        </p:txBody>
      </p:sp>
      <p:sp>
        <p:nvSpPr>
          <p:cNvPr id="84" name="Google Shape;84;p14"/>
          <p:cNvSpPr txBox="1">
            <a:spLocks noGrp="1"/>
          </p:cNvSpPr>
          <p:nvPr>
            <p:ph type="subTitle" idx="4294967295"/>
          </p:nvPr>
        </p:nvSpPr>
        <p:spPr>
          <a:xfrm>
            <a:off x="763232" y="1645469"/>
            <a:ext cx="3470400" cy="2446997"/>
          </a:xfrm>
          <a:prstGeom prst="rect">
            <a:avLst/>
          </a:prstGeom>
        </p:spPr>
        <p:txBody>
          <a:bodyPr spcFirstLastPara="1" wrap="square" lIns="91425" tIns="91425" rIns="91425" bIns="91425" anchor="b" anchorCtr="0">
            <a:noAutofit/>
          </a:bodyPr>
          <a:lstStyle/>
          <a:p>
            <a:pPr marL="0" lvl="0" indent="0" algn="just" rtl="0">
              <a:spcBef>
                <a:spcPts val="600"/>
              </a:spcBef>
              <a:spcAft>
                <a:spcPts val="0"/>
              </a:spcAft>
              <a:buNone/>
            </a:pPr>
            <a:r>
              <a:rPr lang="en-US" sz="1800" dirty="0" err="1">
                <a:latin typeface="Work Sans Light" pitchFamily="2" charset="0"/>
                <a:ea typeface="Work Sans"/>
                <a:cs typeface="Work Sans"/>
                <a:sym typeface="Work Sans"/>
              </a:rPr>
              <a:t>Nội</a:t>
            </a:r>
            <a:r>
              <a:rPr lang="en-US" sz="1800" dirty="0">
                <a:latin typeface="Work Sans Light" pitchFamily="2" charset="0"/>
                <a:ea typeface="Work Sans"/>
                <a:cs typeface="Work Sans"/>
                <a:sym typeface="Work Sans"/>
              </a:rPr>
              <a:t> dung </a:t>
            </a:r>
            <a:r>
              <a:rPr lang="en-US" sz="1800" dirty="0" err="1">
                <a:latin typeface="Work Sans Light" pitchFamily="2" charset="0"/>
                <a:ea typeface="Work Sans"/>
                <a:cs typeface="Work Sans"/>
                <a:sym typeface="Work Sans"/>
              </a:rPr>
              <a:t>chương</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mở</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đầu</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sẽ</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cung</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cấp</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cho</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các</a:t>
            </a:r>
            <a:r>
              <a:rPr lang="en-US" sz="1800" dirty="0">
                <a:latin typeface="Work Sans Light" pitchFamily="2" charset="0"/>
                <a:ea typeface="Work Sans"/>
                <a:cs typeface="Work Sans"/>
                <a:sym typeface="Work Sans"/>
              </a:rPr>
              <a:t> bạn </a:t>
            </a:r>
            <a:r>
              <a:rPr lang="en-US" sz="1800" dirty="0" err="1">
                <a:latin typeface="Work Sans Light" pitchFamily="2" charset="0"/>
                <a:ea typeface="Work Sans"/>
                <a:cs typeface="Work Sans"/>
                <a:sym typeface="Work Sans"/>
              </a:rPr>
              <a:t>những</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kiến</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thức</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cơ</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bản</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về</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đối</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tượng</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nghiên</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cứu</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chức</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năng</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nhiệm</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vụ</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phương</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pháp</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và</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mục</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đích</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học</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tập</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của</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môn</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lịch</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sử</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Đảng</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Cộng</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sản</a:t>
            </a:r>
            <a:r>
              <a:rPr lang="en-US" sz="1800" dirty="0">
                <a:latin typeface="Work Sans Light" pitchFamily="2" charset="0"/>
                <a:ea typeface="Work Sans"/>
                <a:cs typeface="Work Sans"/>
                <a:sym typeface="Work Sans"/>
              </a:rPr>
              <a:t> </a:t>
            </a:r>
            <a:r>
              <a:rPr lang="en-US" sz="1800" dirty="0" err="1">
                <a:latin typeface="Work Sans Light" pitchFamily="2" charset="0"/>
                <a:ea typeface="Work Sans"/>
                <a:cs typeface="Work Sans"/>
                <a:sym typeface="Work Sans"/>
              </a:rPr>
              <a:t>Việt</a:t>
            </a:r>
            <a:r>
              <a:rPr lang="en-US" sz="1800" dirty="0">
                <a:latin typeface="Work Sans Light" pitchFamily="2" charset="0"/>
                <a:ea typeface="Work Sans"/>
                <a:cs typeface="Work Sans"/>
                <a:sym typeface="Work Sans"/>
              </a:rPr>
              <a:t> Nam</a:t>
            </a:r>
            <a:endParaRPr sz="1800" dirty="0">
              <a:latin typeface="Work Sans Light" pitchFamily="2" charset="0"/>
            </a:endParaRPr>
          </a:p>
        </p:txBody>
      </p:sp>
      <p:pic>
        <p:nvPicPr>
          <p:cNvPr id="85" name="Google Shape;85;p14"/>
          <p:cNvPicPr preferRelativeResize="0"/>
          <p:nvPr/>
        </p:nvPicPr>
        <p:blipFill>
          <a:blip r:embed="rId3"/>
          <a:srcRect/>
          <a:stretch/>
        </p:blipFill>
        <p:spPr>
          <a:xfrm>
            <a:off x="4380075" y="457200"/>
            <a:ext cx="4368875" cy="42528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6" name="Google Shape;86;p1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427936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685800" y="1802109"/>
            <a:ext cx="77724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vi-VN" sz="3200" dirty="0"/>
              <a:t>Đảng Cộng sản Việt Nam ra đời và Cương lĩnh chính trị đầu tiên của Đảng</a:t>
            </a:r>
            <a:endParaRPr lang="en-US" sz="3200" dirty="0"/>
          </a:p>
        </p:txBody>
      </p:sp>
      <p:sp>
        <p:nvSpPr>
          <p:cNvPr id="93" name="Google Shape;93;p16"/>
          <p:cNvSpPr txBox="1">
            <a:spLocks noGrp="1"/>
          </p:cNvSpPr>
          <p:nvPr>
            <p:ph type="subTitle" idx="1"/>
          </p:nvPr>
        </p:nvSpPr>
        <p:spPr>
          <a:xfrm>
            <a:off x="813619" y="3093234"/>
            <a:ext cx="7772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smtClean="0"/>
              <a:t>1.1.1</a:t>
            </a:r>
            <a:r>
              <a:rPr lang="en" sz="2400" b="1" dirty="0"/>
              <a:t>. </a:t>
            </a:r>
            <a:r>
              <a:rPr lang="vi-VN" sz="2400" b="1" dirty="0"/>
              <a:t>Bối cảnh lịch sử</a:t>
            </a:r>
            <a:endParaRPr sz="2400" b="1" dirty="0"/>
          </a:p>
        </p:txBody>
      </p:sp>
      <p:sp>
        <p:nvSpPr>
          <p:cNvPr id="94" name="Google Shape;94;p16"/>
          <p:cNvSpPr txBox="1"/>
          <p:nvPr/>
        </p:nvSpPr>
        <p:spPr>
          <a:xfrm>
            <a:off x="501444" y="462116"/>
            <a:ext cx="1724075" cy="11253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smtClean="0">
                <a:solidFill>
                  <a:schemeClr val="bg1"/>
                </a:solidFill>
                <a:latin typeface="Raleway ExtraBold"/>
                <a:ea typeface="Raleway ExtraBold"/>
                <a:cs typeface="Raleway ExtraBold"/>
                <a:sym typeface="Raleway ExtraBold"/>
              </a:rPr>
              <a:t>1.1</a:t>
            </a:r>
            <a:endParaRPr sz="6600" dirty="0">
              <a:solidFill>
                <a:schemeClr val="bg1"/>
              </a:solidFill>
              <a:latin typeface="Raleway ExtraBold"/>
              <a:ea typeface="Raleway ExtraBold"/>
              <a:cs typeface="Raleway ExtraBold"/>
              <a:sym typeface="Raleway ExtraBo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5117114" y="984974"/>
            <a:ext cx="3251448" cy="828923"/>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5220423" y="1035098"/>
            <a:ext cx="2923245" cy="710964"/>
          </a:xfrm>
          <a:prstGeom prst="rect">
            <a:avLst/>
          </a:prstGeom>
        </p:spPr>
        <p:txBody>
          <a:bodyPr wrap="square" lIns="0" tIns="0" rIns="0" bIns="0" rtlCol="0" anchor="t">
            <a:spAutoFit/>
          </a:bodyPr>
          <a:lstStyle/>
          <a:p>
            <a:pPr algn="ctr">
              <a:lnSpc>
                <a:spcPts val="1907"/>
              </a:lnSpc>
            </a:pPr>
            <a:r>
              <a:rPr lang="vi-VN" dirty="0"/>
              <a:t>Chủ nghĩa tư bản phương Tây chuyển nhanh từ giai đoạn tự do cạnh tranh sang giai đoạn độc quyền </a:t>
            </a:r>
            <a:endParaRPr lang="en-US" dirty="0"/>
          </a:p>
        </p:txBody>
      </p:sp>
      <p:grpSp>
        <p:nvGrpSpPr>
          <p:cNvPr id="5" name="Group 5"/>
          <p:cNvGrpSpPr/>
          <p:nvPr/>
        </p:nvGrpSpPr>
        <p:grpSpPr>
          <a:xfrm>
            <a:off x="5117114" y="1952923"/>
            <a:ext cx="3251448" cy="857005"/>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7" name="TextBox 7"/>
          <p:cNvSpPr txBox="1"/>
          <p:nvPr/>
        </p:nvSpPr>
        <p:spPr>
          <a:xfrm>
            <a:off x="5342008" y="2075405"/>
            <a:ext cx="2801661" cy="710964"/>
          </a:xfrm>
          <a:prstGeom prst="rect">
            <a:avLst/>
          </a:prstGeom>
        </p:spPr>
        <p:txBody>
          <a:bodyPr lIns="0" tIns="0" rIns="0" bIns="0" rtlCol="0" anchor="t">
            <a:spAutoFit/>
          </a:bodyPr>
          <a:lstStyle/>
          <a:p>
            <a:pPr algn="ctr">
              <a:lnSpc>
                <a:spcPts val="1907"/>
              </a:lnSpc>
            </a:pPr>
            <a:r>
              <a:rPr lang="en-US" dirty="0"/>
              <a:t>T</a:t>
            </a:r>
            <a:r>
              <a:rPr lang="vi-VN" dirty="0"/>
              <a:t>hắng lợi của Cách mạng tháng Mười Nga năm 1917 đã làm biến đổi sâu sắc tình hình thế giới</a:t>
            </a:r>
            <a:endParaRPr lang="en-US" dirty="0"/>
          </a:p>
        </p:txBody>
      </p:sp>
      <p:grpSp>
        <p:nvGrpSpPr>
          <p:cNvPr id="8" name="Group 8"/>
          <p:cNvGrpSpPr/>
          <p:nvPr/>
        </p:nvGrpSpPr>
        <p:grpSpPr>
          <a:xfrm>
            <a:off x="5117114" y="3509031"/>
            <a:ext cx="3251448" cy="450220"/>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10" name="TextBox 10"/>
          <p:cNvSpPr txBox="1"/>
          <p:nvPr/>
        </p:nvSpPr>
        <p:spPr>
          <a:xfrm>
            <a:off x="5342008" y="3601744"/>
            <a:ext cx="2801661" cy="223651"/>
          </a:xfrm>
          <a:prstGeom prst="rect">
            <a:avLst/>
          </a:prstGeom>
        </p:spPr>
        <p:txBody>
          <a:bodyPr lIns="0" tIns="0" rIns="0" bIns="0" rtlCol="0" anchor="t">
            <a:spAutoFit/>
          </a:bodyPr>
          <a:lstStyle/>
          <a:p>
            <a:pPr algn="ctr">
              <a:lnSpc>
                <a:spcPts val="1907"/>
              </a:lnSpc>
            </a:pPr>
            <a:r>
              <a:rPr lang="vi-VN" dirty="0"/>
              <a:t>Đại hội II của Quốc tế Cộng sản </a:t>
            </a:r>
            <a:endParaRPr lang="en-US" dirty="0"/>
          </a:p>
        </p:txBody>
      </p:sp>
      <p:grpSp>
        <p:nvGrpSpPr>
          <p:cNvPr id="11" name="Group 11"/>
          <p:cNvGrpSpPr/>
          <p:nvPr/>
        </p:nvGrpSpPr>
        <p:grpSpPr>
          <a:xfrm>
            <a:off x="4482651" y="2513825"/>
            <a:ext cx="736269" cy="141986"/>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4166975" y="3349387"/>
            <a:ext cx="788782" cy="42164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3875103" y="1186792"/>
            <a:ext cx="954301" cy="289761"/>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162885">
            <a:off x="2881565" y="1764534"/>
            <a:ext cx="998704" cy="1077034"/>
          </a:xfrm>
          <a:prstGeom prst="rect">
            <a:avLst/>
          </a:prstGeom>
        </p:spPr>
      </p:pic>
      <p:sp>
        <p:nvSpPr>
          <p:cNvPr id="16" name="TextBox 16"/>
          <p:cNvSpPr txBox="1"/>
          <p:nvPr/>
        </p:nvSpPr>
        <p:spPr>
          <a:xfrm>
            <a:off x="347054" y="1911662"/>
            <a:ext cx="3324973" cy="626518"/>
          </a:xfrm>
          <a:prstGeom prst="rect">
            <a:avLst/>
          </a:prstGeom>
        </p:spPr>
        <p:txBody>
          <a:bodyPr wrap="square" lIns="0" tIns="0" rIns="0" bIns="0" rtlCol="0" anchor="t">
            <a:spAutoFit/>
          </a:bodyPr>
          <a:lstStyle/>
          <a:p>
            <a:pPr>
              <a:lnSpc>
                <a:spcPts val="5600"/>
              </a:lnSpc>
            </a:pPr>
            <a:r>
              <a:rPr lang="en-US" sz="2000" b="1" dirty="0" err="1">
                <a:latin typeface="Lucida Handwriting" panose="03010101010101010101" pitchFamily="66" charset="0"/>
                <a:cs typeface="Times New Roman" panose="02020603050405020304" pitchFamily="18" charset="0"/>
              </a:rPr>
              <a:t>Bối</a:t>
            </a:r>
            <a:r>
              <a:rPr lang="en-US" sz="2000" b="1" dirty="0">
                <a:latin typeface="Lucida Handwriting" panose="03010101010101010101" pitchFamily="66" charset="0"/>
                <a:cs typeface="Times New Roman" panose="02020603050405020304" pitchFamily="18" charset="0"/>
              </a:rPr>
              <a:t> </a:t>
            </a:r>
            <a:r>
              <a:rPr lang="en-US" sz="2000" b="1" dirty="0" err="1">
                <a:latin typeface="Lucida Handwriting" panose="03010101010101010101" pitchFamily="66" charset="0"/>
                <a:cs typeface="Times New Roman" panose="02020603050405020304" pitchFamily="18" charset="0"/>
              </a:rPr>
              <a:t>cảnh</a:t>
            </a:r>
            <a:r>
              <a:rPr lang="en-US" sz="2000" b="1" dirty="0">
                <a:latin typeface="Lucida Handwriting" panose="03010101010101010101" pitchFamily="66" charset="0"/>
                <a:cs typeface="Times New Roman" panose="02020603050405020304" pitchFamily="18" charset="0"/>
              </a:rPr>
              <a:t> </a:t>
            </a:r>
            <a:r>
              <a:rPr lang="en-US" sz="2000" b="1" dirty="0" err="1">
                <a:latin typeface="Lucida Handwriting" panose="03010101010101010101" pitchFamily="66" charset="0"/>
                <a:cs typeface="Times New Roman" panose="02020603050405020304" pitchFamily="18" charset="0"/>
              </a:rPr>
              <a:t>thế</a:t>
            </a:r>
            <a:r>
              <a:rPr lang="en-US" sz="2000" b="1" dirty="0">
                <a:latin typeface="Lucida Handwriting" panose="03010101010101010101" pitchFamily="66" charset="0"/>
                <a:cs typeface="Times New Roman" panose="02020603050405020304" pitchFamily="18" charset="0"/>
              </a:rPr>
              <a:t> </a:t>
            </a:r>
            <a:r>
              <a:rPr lang="en-US" sz="2000" b="1" dirty="0" err="1">
                <a:latin typeface="Lucida Handwriting" panose="03010101010101010101" pitchFamily="66" charset="0"/>
                <a:cs typeface="Times New Roman" panose="02020603050405020304" pitchFamily="18" charset="0"/>
              </a:rPr>
              <a:t>giới</a:t>
            </a:r>
            <a:endParaRPr lang="en-US" sz="2000" b="1" dirty="0">
              <a:latin typeface="Lucida Handwriting" panose="03010101010101010101" pitchFamily="66" charset="0"/>
              <a:cs typeface="Times New Roman" panose="02020603050405020304" pitchFamily="18" charset="0"/>
            </a:endParaRPr>
          </a:p>
        </p:txBody>
      </p:sp>
      <p:sp>
        <p:nvSpPr>
          <p:cNvPr id="17" name="TextBox 17"/>
          <p:cNvSpPr txBox="1"/>
          <p:nvPr/>
        </p:nvSpPr>
        <p:spPr>
          <a:xfrm>
            <a:off x="2891613" y="1599428"/>
            <a:ext cx="997065" cy="1436804"/>
          </a:xfrm>
          <a:prstGeom prst="rect">
            <a:avLst/>
          </a:prstGeom>
        </p:spPr>
        <p:txBody>
          <a:bodyPr wrap="square" lIns="0" tIns="0" rIns="0" bIns="0" rtlCol="0" anchor="t">
            <a:spAutoFit/>
          </a:bodyPr>
          <a:lstStyle/>
          <a:p>
            <a:pPr>
              <a:lnSpc>
                <a:spcPts val="4345"/>
              </a:lnSpc>
            </a:pPr>
            <a:endParaRPr dirty="0"/>
          </a:p>
          <a:p>
            <a:r>
              <a:rPr lang="en-US" dirty="0" err="1">
                <a:latin typeface="Dancing Script"/>
              </a:rPr>
              <a:t>Cuối</a:t>
            </a:r>
            <a:r>
              <a:rPr lang="en-US" dirty="0">
                <a:latin typeface="Dancing Script"/>
              </a:rPr>
              <a:t> TK XIX</a:t>
            </a:r>
          </a:p>
          <a:p>
            <a:r>
              <a:rPr lang="en-US" dirty="0">
                <a:latin typeface="Dancing Script"/>
              </a:rPr>
              <a:t> </a:t>
            </a:r>
            <a:r>
              <a:rPr lang="en-US" dirty="0" err="1">
                <a:latin typeface="Dancing Script"/>
              </a:rPr>
              <a:t>đầu</a:t>
            </a:r>
            <a:r>
              <a:rPr lang="en-US" dirty="0">
                <a:latin typeface="Dancing Script"/>
              </a:rPr>
              <a:t> TK XX</a:t>
            </a:r>
          </a:p>
          <a:p>
            <a:pPr>
              <a:lnSpc>
                <a:spcPts val="4345"/>
              </a:lnSpc>
            </a:pPr>
            <a:endParaRPr lang="en-US" dirty="0">
              <a:latin typeface="Dancing Script"/>
            </a:endParaRPr>
          </a:p>
        </p:txBody>
      </p:sp>
      <p:pic>
        <p:nvPicPr>
          <p:cNvPr id="19" name="Picture 18">
            <a:extLst>
              <a:ext uri="{FF2B5EF4-FFF2-40B4-BE49-F238E27FC236}">
                <a16:creationId xmlns:a16="http://schemas.microsoft.com/office/drawing/2014/main" id="{30848CC9-0AD2-4E21-93D8-DE6172E719A5}"/>
              </a:ext>
            </a:extLst>
          </p:cNvPr>
          <p:cNvPicPr>
            <a:picLocks noChangeAspect="1"/>
          </p:cNvPicPr>
          <p:nvPr/>
        </p:nvPicPr>
        <p:blipFill>
          <a:blip r:embed="rId8"/>
          <a:stretch>
            <a:fillRect/>
          </a:stretch>
        </p:blipFill>
        <p:spPr>
          <a:xfrm>
            <a:off x="1348009" y="2844862"/>
            <a:ext cx="1661452" cy="1513764"/>
          </a:xfrm>
          <a:prstGeom prst="ellipse">
            <a:avLst/>
          </a:prstGeom>
          <a:ln>
            <a:noFill/>
          </a:ln>
          <a:effectLst>
            <a:softEdge rad="112500"/>
          </a:effectLst>
        </p:spPr>
      </p:pic>
      <p:pic>
        <p:nvPicPr>
          <p:cNvPr id="21" name="Picture 20">
            <a:extLst>
              <a:ext uri="{FF2B5EF4-FFF2-40B4-BE49-F238E27FC236}">
                <a16:creationId xmlns:a16="http://schemas.microsoft.com/office/drawing/2014/main" id="{2675F775-C9BE-4F31-BE65-2E7171F57B9C}"/>
              </a:ext>
            </a:extLst>
          </p:cNvPr>
          <p:cNvPicPr>
            <a:picLocks noChangeAspect="1"/>
          </p:cNvPicPr>
          <p:nvPr/>
        </p:nvPicPr>
        <p:blipFill>
          <a:blip r:embed="rId9"/>
          <a:stretch>
            <a:fillRect/>
          </a:stretch>
        </p:blipFill>
        <p:spPr>
          <a:xfrm>
            <a:off x="1465856" y="535389"/>
            <a:ext cx="1564461" cy="1414090"/>
          </a:xfrm>
          <a:prstGeom prst="ellipse">
            <a:avLst/>
          </a:prstGeom>
          <a:ln>
            <a:noFill/>
          </a:ln>
          <a:effectLst>
            <a:softEdge rad="112500"/>
          </a:effectLst>
        </p:spPr>
      </p:pic>
      <p:pic>
        <p:nvPicPr>
          <p:cNvPr id="22" name="Picture 21">
            <a:extLst>
              <a:ext uri="{FF2B5EF4-FFF2-40B4-BE49-F238E27FC236}">
                <a16:creationId xmlns:a16="http://schemas.microsoft.com/office/drawing/2014/main" id="{576ECA11-5EAC-41AA-811F-D7B3202AA78B}"/>
              </a:ext>
            </a:extLst>
          </p:cNvPr>
          <p:cNvPicPr>
            <a:picLocks noChangeAspect="1"/>
          </p:cNvPicPr>
          <p:nvPr/>
        </p:nvPicPr>
        <p:blipFill>
          <a:blip r:embed="rId10"/>
          <a:stretch>
            <a:fillRect/>
          </a:stretch>
        </p:blipFill>
        <p:spPr>
          <a:xfrm>
            <a:off x="8051625" y="187704"/>
            <a:ext cx="679558" cy="592914"/>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8"/>
        <p:cNvGrpSpPr/>
        <p:nvPr/>
      </p:nvGrpSpPr>
      <p:grpSpPr>
        <a:xfrm>
          <a:off x="0" y="0"/>
          <a:ext cx="0" cy="0"/>
          <a:chOff x="0" y="0"/>
          <a:chExt cx="0" cy="0"/>
        </a:xfrm>
      </p:grpSpPr>
      <p:grpSp>
        <p:nvGrpSpPr>
          <p:cNvPr id="6" name="Group 15">
            <a:extLst>
              <a:ext uri="{FF2B5EF4-FFF2-40B4-BE49-F238E27FC236}">
                <a16:creationId xmlns:a16="http://schemas.microsoft.com/office/drawing/2014/main" id="{9B1FCEB9-6CA9-4BDA-A5C5-692C5B21C8B4}"/>
              </a:ext>
            </a:extLst>
          </p:cNvPr>
          <p:cNvGrpSpPr/>
          <p:nvPr/>
        </p:nvGrpSpPr>
        <p:grpSpPr>
          <a:xfrm>
            <a:off x="1436103" y="2152459"/>
            <a:ext cx="2798618" cy="817419"/>
            <a:chOff x="0" y="0"/>
            <a:chExt cx="3907097" cy="1987947"/>
          </a:xfrm>
        </p:grpSpPr>
        <p:sp>
          <p:nvSpPr>
            <p:cNvPr id="7" name="Freeform 16">
              <a:extLst>
                <a:ext uri="{FF2B5EF4-FFF2-40B4-BE49-F238E27FC236}">
                  <a16:creationId xmlns:a16="http://schemas.microsoft.com/office/drawing/2014/main" id="{B061F201-5455-472D-824C-8F5531F49D89}"/>
                </a:ext>
              </a:extLst>
            </p:cNvPr>
            <p:cNvSpPr/>
            <p:nvPr/>
          </p:nvSpPr>
          <p:spPr>
            <a:xfrm>
              <a:off x="-1" y="0"/>
              <a:ext cx="3914756" cy="1987947"/>
            </a:xfrm>
            <a:custGeom>
              <a:avLst/>
              <a:gdLst/>
              <a:ahLst/>
              <a:cxnLst/>
              <a:rect l="l" t="t" r="r" b="b"/>
              <a:pathLst>
                <a:path w="3914756" h="1987947">
                  <a:moveTo>
                    <a:pt x="3408317" y="1971028"/>
                  </a:moveTo>
                  <a:cubicBezTo>
                    <a:pt x="3408317" y="1971028"/>
                    <a:pt x="3171321" y="1961058"/>
                    <a:pt x="2809181" y="1974503"/>
                  </a:cubicBezTo>
                  <a:cubicBezTo>
                    <a:pt x="2447043" y="1987947"/>
                    <a:pt x="490924" y="1987947"/>
                    <a:pt x="490924" y="1987947"/>
                  </a:cubicBezTo>
                  <a:cubicBezTo>
                    <a:pt x="245502" y="1987947"/>
                    <a:pt x="32509" y="1890679"/>
                    <a:pt x="31032" y="1730565"/>
                  </a:cubicBezTo>
                  <a:cubicBezTo>
                    <a:pt x="31032" y="1730565"/>
                    <a:pt x="0" y="771191"/>
                    <a:pt x="0" y="606979"/>
                  </a:cubicBezTo>
                  <a:cubicBezTo>
                    <a:pt x="0" y="392820"/>
                    <a:pt x="15517" y="249246"/>
                    <a:pt x="15517" y="249246"/>
                  </a:cubicBezTo>
                  <a:cubicBezTo>
                    <a:pt x="15518" y="120578"/>
                    <a:pt x="1" y="0"/>
                    <a:pt x="459892" y="8134"/>
                  </a:cubicBezTo>
                  <a:cubicBezTo>
                    <a:pt x="459892" y="8134"/>
                    <a:pt x="1144663" y="28433"/>
                    <a:pt x="1627778" y="20834"/>
                  </a:cubicBezTo>
                  <a:cubicBezTo>
                    <a:pt x="2144992" y="12700"/>
                    <a:pt x="3361768" y="0"/>
                    <a:pt x="3361768" y="0"/>
                  </a:cubicBezTo>
                  <a:cubicBezTo>
                    <a:pt x="3673669" y="0"/>
                    <a:pt x="3907097" y="101069"/>
                    <a:pt x="3899240" y="303616"/>
                  </a:cubicBezTo>
                  <a:cubicBezTo>
                    <a:pt x="3899240" y="303616"/>
                    <a:pt x="3897245" y="756655"/>
                    <a:pt x="3906000" y="1030977"/>
                  </a:cubicBezTo>
                  <a:cubicBezTo>
                    <a:pt x="3914755" y="1324279"/>
                    <a:pt x="3868208" y="1657350"/>
                    <a:pt x="3868208" y="1657350"/>
                  </a:cubicBezTo>
                  <a:cubicBezTo>
                    <a:pt x="3865242" y="1837375"/>
                    <a:pt x="3653739" y="1971028"/>
                    <a:pt x="3408317" y="1971028"/>
                  </a:cubicBezTo>
                  <a:close/>
                </a:path>
              </a:pathLst>
            </a:custGeom>
            <a:solidFill>
              <a:srgbClr val="FFD352"/>
            </a:solidFill>
          </p:spPr>
        </p:sp>
      </p:grpSp>
      <p:sp>
        <p:nvSpPr>
          <p:cNvPr id="99" name="Google Shape;99;p17"/>
          <p:cNvSpPr txBox="1">
            <a:spLocks noGrp="1"/>
          </p:cNvSpPr>
          <p:nvPr>
            <p:ph type="body" idx="1"/>
          </p:nvPr>
        </p:nvSpPr>
        <p:spPr>
          <a:xfrm>
            <a:off x="949837" y="2152459"/>
            <a:ext cx="3583067" cy="753899"/>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sz="2000" b="1" i="0" dirty="0">
                <a:solidFill>
                  <a:schemeClr val="tx1">
                    <a:lumMod val="50000"/>
                  </a:schemeClr>
                </a:solidFill>
                <a:latin typeface="Lucida Handwriting" panose="03010101010101010101" pitchFamily="66" charset="0"/>
                <a:cs typeface="Times New Roman" panose="02020603050405020304" pitchFamily="18" charset="0"/>
              </a:rPr>
              <a:t>Bối Cảnh Việt Nam</a:t>
            </a:r>
            <a:endParaRPr sz="2000" b="1" i="0" dirty="0">
              <a:solidFill>
                <a:schemeClr val="tx1">
                  <a:lumMod val="50000"/>
                </a:schemeClr>
              </a:solidFill>
              <a:latin typeface="Lucida Handwriting" panose="03010101010101010101" pitchFamily="66" charset="0"/>
              <a:cs typeface="Times New Roman" panose="02020603050405020304" pitchFamily="18" charset="0"/>
            </a:endParaRPr>
          </a:p>
        </p:txBody>
      </p:sp>
      <p:sp>
        <p:nvSpPr>
          <p:cNvPr id="100" name="Google Shape;100;p1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grpSp>
        <p:nvGrpSpPr>
          <p:cNvPr id="18" name="Group 2">
            <a:extLst>
              <a:ext uri="{FF2B5EF4-FFF2-40B4-BE49-F238E27FC236}">
                <a16:creationId xmlns:a16="http://schemas.microsoft.com/office/drawing/2014/main" id="{0923C8B9-B30B-467D-8001-B52F66ABE63C}"/>
              </a:ext>
            </a:extLst>
          </p:cNvPr>
          <p:cNvGrpSpPr/>
          <p:nvPr/>
        </p:nvGrpSpPr>
        <p:grpSpPr>
          <a:xfrm>
            <a:off x="5498114" y="881065"/>
            <a:ext cx="3251448" cy="828923"/>
            <a:chOff x="0" y="0"/>
            <a:chExt cx="7660157" cy="1060682"/>
          </a:xfrm>
        </p:grpSpPr>
        <p:sp>
          <p:nvSpPr>
            <p:cNvPr id="19" name="Freeform 3">
              <a:extLst>
                <a:ext uri="{FF2B5EF4-FFF2-40B4-BE49-F238E27FC236}">
                  <a16:creationId xmlns:a16="http://schemas.microsoft.com/office/drawing/2014/main" id="{22ACC193-83D3-4B4C-B102-581549EDDF42}"/>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0" name="TextBox 4">
            <a:extLst>
              <a:ext uri="{FF2B5EF4-FFF2-40B4-BE49-F238E27FC236}">
                <a16:creationId xmlns:a16="http://schemas.microsoft.com/office/drawing/2014/main" id="{949F9B34-E15B-44D9-AC09-2BB3A385BB8E}"/>
              </a:ext>
            </a:extLst>
          </p:cNvPr>
          <p:cNvSpPr txBox="1"/>
          <p:nvPr/>
        </p:nvSpPr>
        <p:spPr>
          <a:xfrm>
            <a:off x="5601423" y="1034531"/>
            <a:ext cx="2947144" cy="467244"/>
          </a:xfrm>
          <a:prstGeom prst="rect">
            <a:avLst/>
          </a:prstGeom>
        </p:spPr>
        <p:txBody>
          <a:bodyPr wrap="square" lIns="0" tIns="0" rIns="0" bIns="0" rtlCol="0" anchor="t">
            <a:spAutoFit/>
          </a:bodyPr>
          <a:lstStyle/>
          <a:p>
            <a:pPr algn="ctr">
              <a:lnSpc>
                <a:spcPts val="1907"/>
              </a:lnSpc>
            </a:pPr>
            <a:r>
              <a:rPr lang="en-US" dirty="0"/>
              <a:t>N</a:t>
            </a:r>
            <a:r>
              <a:rPr lang="vi-VN" dirty="0"/>
              <a:t>gày 1-9-1858, thực dân Pháp nổ súng xâm lược Việt Nam tại Đà Nẵng</a:t>
            </a:r>
            <a:endParaRPr lang="en-US" dirty="0"/>
          </a:p>
        </p:txBody>
      </p:sp>
      <p:grpSp>
        <p:nvGrpSpPr>
          <p:cNvPr id="21" name="Group 5">
            <a:extLst>
              <a:ext uri="{FF2B5EF4-FFF2-40B4-BE49-F238E27FC236}">
                <a16:creationId xmlns:a16="http://schemas.microsoft.com/office/drawing/2014/main" id="{BD29543C-EBDA-4C1F-A4BA-32920F8C2345}"/>
              </a:ext>
            </a:extLst>
          </p:cNvPr>
          <p:cNvGrpSpPr/>
          <p:nvPr/>
        </p:nvGrpSpPr>
        <p:grpSpPr>
          <a:xfrm>
            <a:off x="5501402" y="2235976"/>
            <a:ext cx="3251448" cy="857005"/>
            <a:chOff x="0" y="0"/>
            <a:chExt cx="7660157" cy="1060682"/>
          </a:xfrm>
        </p:grpSpPr>
        <p:sp>
          <p:nvSpPr>
            <p:cNvPr id="22" name="Freeform 6">
              <a:extLst>
                <a:ext uri="{FF2B5EF4-FFF2-40B4-BE49-F238E27FC236}">
                  <a16:creationId xmlns:a16="http://schemas.microsoft.com/office/drawing/2014/main" id="{3D835861-841E-40AA-9EAD-FAE49CFBD081}"/>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3" name="TextBox 7">
            <a:extLst>
              <a:ext uri="{FF2B5EF4-FFF2-40B4-BE49-F238E27FC236}">
                <a16:creationId xmlns:a16="http://schemas.microsoft.com/office/drawing/2014/main" id="{8B2DB263-75C0-478F-878B-E65981E5E72B}"/>
              </a:ext>
            </a:extLst>
          </p:cNvPr>
          <p:cNvSpPr txBox="1"/>
          <p:nvPr/>
        </p:nvSpPr>
        <p:spPr>
          <a:xfrm>
            <a:off x="5540139" y="2329843"/>
            <a:ext cx="3170686" cy="710900"/>
          </a:xfrm>
          <a:prstGeom prst="rect">
            <a:avLst/>
          </a:prstGeom>
        </p:spPr>
        <p:txBody>
          <a:bodyPr wrap="square" lIns="0" tIns="0" rIns="0" bIns="0" rtlCol="0" anchor="t">
            <a:spAutoFit/>
          </a:bodyPr>
          <a:lstStyle/>
          <a:p>
            <a:pPr algn="ctr">
              <a:lnSpc>
                <a:spcPts val="1907"/>
              </a:lnSpc>
            </a:pPr>
            <a:r>
              <a:rPr lang="en-US" dirty="0" err="1"/>
              <a:t>Ngày</a:t>
            </a:r>
            <a:r>
              <a:rPr lang="en-US" dirty="0"/>
              <a:t> </a:t>
            </a:r>
            <a:r>
              <a:rPr lang="vi-VN" dirty="0"/>
              <a:t>6-6-1884 với Hiệp ước Patơnốt (Patenotre) đã đầu hàng hoàn toàn thực dân Pháp</a:t>
            </a:r>
            <a:endParaRPr lang="en-US" dirty="0"/>
          </a:p>
        </p:txBody>
      </p:sp>
      <p:grpSp>
        <p:nvGrpSpPr>
          <p:cNvPr id="24" name="Group 8">
            <a:extLst>
              <a:ext uri="{FF2B5EF4-FFF2-40B4-BE49-F238E27FC236}">
                <a16:creationId xmlns:a16="http://schemas.microsoft.com/office/drawing/2014/main" id="{E74CF926-F75E-470A-A4E1-52D51BDA2EEC}"/>
              </a:ext>
            </a:extLst>
          </p:cNvPr>
          <p:cNvGrpSpPr/>
          <p:nvPr/>
        </p:nvGrpSpPr>
        <p:grpSpPr>
          <a:xfrm>
            <a:off x="5527114" y="3405650"/>
            <a:ext cx="3251448" cy="806662"/>
            <a:chOff x="0" y="0"/>
            <a:chExt cx="7660157" cy="1060682"/>
          </a:xfrm>
        </p:grpSpPr>
        <p:sp>
          <p:nvSpPr>
            <p:cNvPr id="25" name="Freeform 9">
              <a:extLst>
                <a:ext uri="{FF2B5EF4-FFF2-40B4-BE49-F238E27FC236}">
                  <a16:creationId xmlns:a16="http://schemas.microsoft.com/office/drawing/2014/main" id="{441CA5BD-581A-4B0D-A5C0-7AE41319E165}"/>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6" name="TextBox 10">
            <a:extLst>
              <a:ext uri="{FF2B5EF4-FFF2-40B4-BE49-F238E27FC236}">
                <a16:creationId xmlns:a16="http://schemas.microsoft.com/office/drawing/2014/main" id="{F245B25F-4464-4E68-AF7A-81BF81DEDF40}"/>
              </a:ext>
            </a:extLst>
          </p:cNvPr>
          <p:cNvSpPr txBox="1"/>
          <p:nvPr/>
        </p:nvSpPr>
        <p:spPr>
          <a:xfrm>
            <a:off x="5742710" y="3471074"/>
            <a:ext cx="3010140" cy="711926"/>
          </a:xfrm>
          <a:prstGeom prst="rect">
            <a:avLst/>
          </a:prstGeom>
        </p:spPr>
        <p:txBody>
          <a:bodyPr wrap="square" lIns="0" tIns="0" rIns="0" bIns="0" rtlCol="0" anchor="t">
            <a:spAutoFit/>
          </a:bodyPr>
          <a:lstStyle/>
          <a:p>
            <a:pPr algn="ctr">
              <a:lnSpc>
                <a:spcPts val="1907"/>
              </a:lnSpc>
            </a:pPr>
            <a:r>
              <a:rPr lang="vi-VN" dirty="0"/>
              <a:t>Pháp thực hiện chính sách “chia để trị” nhằm phá vỡ khối đoàn kết cộng đồng quốc gia dân tộ</a:t>
            </a:r>
            <a:r>
              <a:rPr lang="en-US" dirty="0"/>
              <a:t>c</a:t>
            </a:r>
          </a:p>
        </p:txBody>
      </p:sp>
      <p:grpSp>
        <p:nvGrpSpPr>
          <p:cNvPr id="27" name="Group 11">
            <a:extLst>
              <a:ext uri="{FF2B5EF4-FFF2-40B4-BE49-F238E27FC236}">
                <a16:creationId xmlns:a16="http://schemas.microsoft.com/office/drawing/2014/main" id="{82CA8D18-9F9C-4338-8B96-083BF41C78F4}"/>
              </a:ext>
            </a:extLst>
          </p:cNvPr>
          <p:cNvGrpSpPr/>
          <p:nvPr/>
        </p:nvGrpSpPr>
        <p:grpSpPr>
          <a:xfrm>
            <a:off x="4863651" y="2409916"/>
            <a:ext cx="736269" cy="141986"/>
            <a:chOff x="0" y="0"/>
            <a:chExt cx="2994890" cy="577549"/>
          </a:xfrm>
        </p:grpSpPr>
        <p:sp>
          <p:nvSpPr>
            <p:cNvPr id="28" name="Freeform 12">
              <a:extLst>
                <a:ext uri="{FF2B5EF4-FFF2-40B4-BE49-F238E27FC236}">
                  <a16:creationId xmlns:a16="http://schemas.microsoft.com/office/drawing/2014/main" id="{75D8D904-C12F-4CB7-98EF-1AEE00167F88}"/>
                </a:ext>
              </a:extLst>
            </p:cNvPr>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29" name="Picture 13">
            <a:extLst>
              <a:ext uri="{FF2B5EF4-FFF2-40B4-BE49-F238E27FC236}">
                <a16:creationId xmlns:a16="http://schemas.microsoft.com/office/drawing/2014/main" id="{FDB9A4B2-5CF4-4B55-A1BE-D4DAA3B877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8388669" flipH="1">
            <a:off x="4547975" y="3245478"/>
            <a:ext cx="788782" cy="421640"/>
          </a:xfrm>
          <a:prstGeom prst="rect">
            <a:avLst/>
          </a:prstGeom>
        </p:spPr>
      </p:pic>
      <p:pic>
        <p:nvPicPr>
          <p:cNvPr id="30" name="Picture 14">
            <a:extLst>
              <a:ext uri="{FF2B5EF4-FFF2-40B4-BE49-F238E27FC236}">
                <a16:creationId xmlns:a16="http://schemas.microsoft.com/office/drawing/2014/main" id="{7EB5E415-F393-4962-88D2-3E94690DB2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935153" flipV="1">
            <a:off x="4256103" y="1082883"/>
            <a:ext cx="954301" cy="289761"/>
          </a:xfrm>
          <a:prstGeom prst="rect">
            <a:avLst/>
          </a:prstGeom>
        </p:spPr>
      </p:pic>
      <p:pic>
        <p:nvPicPr>
          <p:cNvPr id="32" name="Picture 31">
            <a:extLst>
              <a:ext uri="{FF2B5EF4-FFF2-40B4-BE49-F238E27FC236}">
                <a16:creationId xmlns:a16="http://schemas.microsoft.com/office/drawing/2014/main" id="{ACC2A02A-D290-4635-96AE-CAEC8833D5A6}"/>
              </a:ext>
            </a:extLst>
          </p:cNvPr>
          <p:cNvPicPr>
            <a:picLocks noChangeAspect="1"/>
          </p:cNvPicPr>
          <p:nvPr/>
        </p:nvPicPr>
        <p:blipFill>
          <a:blip r:embed="rId8"/>
          <a:stretch>
            <a:fillRect/>
          </a:stretch>
        </p:blipFill>
        <p:spPr>
          <a:xfrm>
            <a:off x="8051625" y="187704"/>
            <a:ext cx="679558" cy="592914"/>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ctrTitle" idx="4294967295"/>
          </p:nvPr>
        </p:nvSpPr>
        <p:spPr>
          <a:xfrm>
            <a:off x="348184" y="566052"/>
            <a:ext cx="5378495" cy="1159800"/>
          </a:xfrm>
          <a:prstGeom prst="rect">
            <a:avLst/>
          </a:prstGeom>
        </p:spPr>
        <p:txBody>
          <a:bodyPr spcFirstLastPara="1" wrap="square" lIns="91425" tIns="91425" rIns="91425" bIns="91425" anchor="t" anchorCtr="0">
            <a:noAutofit/>
          </a:bodyPr>
          <a:lstStyle/>
          <a:p>
            <a:pPr marL="0" marR="0" indent="457200">
              <a:lnSpc>
                <a:spcPct val="107000"/>
              </a:lnSpc>
              <a:spcBef>
                <a:spcPts val="300"/>
              </a:spcBef>
              <a:spcAft>
                <a:spcPts val="300"/>
              </a:spcAft>
              <a:tabLst>
                <a:tab pos="3960495" algn="l"/>
              </a:tabLst>
            </a:pPr>
            <a:r>
              <a:rPr lang="vi-VN" dirty="0"/>
              <a:t>Từ năm 1897</a:t>
            </a:r>
            <a:endParaRPr lang="en-US" dirty="0"/>
          </a:p>
        </p:txBody>
      </p:sp>
      <p:sp>
        <p:nvSpPr>
          <p:cNvPr id="85" name="Google Shape;85;p15"/>
          <p:cNvSpPr txBox="1">
            <a:spLocks noGrp="1"/>
          </p:cNvSpPr>
          <p:nvPr>
            <p:ph type="subTitle" idx="4294967295"/>
          </p:nvPr>
        </p:nvSpPr>
        <p:spPr>
          <a:xfrm>
            <a:off x="505590" y="1725852"/>
            <a:ext cx="4753879" cy="193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t>T</a:t>
            </a:r>
            <a:r>
              <a:rPr lang="vi-VN" dirty="0"/>
              <a:t>hực dân Pháp bắt đầu tiến hành khai thác thuộc địa</a:t>
            </a:r>
            <a:endParaRPr lang="en-US" dirty="0"/>
          </a:p>
          <a:p>
            <a:pPr marL="285750" lvl="0" indent="-285750" algn="l" rtl="0">
              <a:spcBef>
                <a:spcPts val="600"/>
              </a:spcBef>
              <a:spcAft>
                <a:spcPts val="0"/>
              </a:spcAft>
              <a:buFont typeface="Wingdings" panose="05000000000000000000" pitchFamily="2" charset="2"/>
              <a:buChar char="ü"/>
            </a:pPr>
            <a:r>
              <a:rPr lang="vi-VN" dirty="0"/>
              <a:t>Cuộc khai thác thuộc địa lần thứ nhất (1897-1914) </a:t>
            </a:r>
            <a:endParaRPr lang="en-US" dirty="0"/>
          </a:p>
          <a:p>
            <a:pPr marL="285750" lvl="0" indent="-285750" algn="l" rtl="0">
              <a:spcBef>
                <a:spcPts val="600"/>
              </a:spcBef>
              <a:spcAft>
                <a:spcPts val="0"/>
              </a:spcAft>
              <a:buFont typeface="Wingdings" panose="05000000000000000000" pitchFamily="2" charset="2"/>
              <a:buChar char="ü"/>
            </a:pPr>
            <a:r>
              <a:rPr lang="en-US" dirty="0" err="1"/>
              <a:t>Cuộc</a:t>
            </a:r>
            <a:r>
              <a:rPr lang="en-US" dirty="0"/>
              <a:t> </a:t>
            </a:r>
            <a:r>
              <a:rPr lang="vi-VN" dirty="0"/>
              <a:t>khai thác thuộc địa lần thứ hai (1919-1929)</a:t>
            </a:r>
            <a:endParaRPr dirty="0"/>
          </a:p>
        </p:txBody>
      </p:sp>
      <p:sp>
        <p:nvSpPr>
          <p:cNvPr id="87" name="Google Shape;87;p1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9" name="TextBox 8">
            <a:extLst>
              <a:ext uri="{FF2B5EF4-FFF2-40B4-BE49-F238E27FC236}">
                <a16:creationId xmlns:a16="http://schemas.microsoft.com/office/drawing/2014/main" id="{A444F6C7-1A15-47A1-8EED-8E6FFA61BBD6}"/>
              </a:ext>
            </a:extLst>
          </p:cNvPr>
          <p:cNvSpPr txBox="1"/>
          <p:nvPr/>
        </p:nvSpPr>
        <p:spPr>
          <a:xfrm>
            <a:off x="3221989" y="3867470"/>
            <a:ext cx="4572000" cy="307777"/>
          </a:xfrm>
          <a:prstGeom prst="rect">
            <a:avLst/>
          </a:prstGeom>
          <a:noFill/>
        </p:spPr>
        <p:txBody>
          <a:bodyPr wrap="square">
            <a:spAutoFit/>
          </a:bodyPr>
          <a:lstStyle/>
          <a:p>
            <a:endParaRPr lang="en-US" dirty="0"/>
          </a:p>
        </p:txBody>
      </p:sp>
      <p:pic>
        <p:nvPicPr>
          <p:cNvPr id="6" name="Picture 5">
            <a:extLst>
              <a:ext uri="{FF2B5EF4-FFF2-40B4-BE49-F238E27FC236}">
                <a16:creationId xmlns:a16="http://schemas.microsoft.com/office/drawing/2014/main" id="{6E17FDA6-5F9C-479C-9259-E1F266B1534E}"/>
              </a:ext>
            </a:extLst>
          </p:cNvPr>
          <p:cNvPicPr>
            <a:picLocks noChangeAspect="1"/>
          </p:cNvPicPr>
          <p:nvPr/>
        </p:nvPicPr>
        <p:blipFill>
          <a:blip r:embed="rId3"/>
          <a:stretch>
            <a:fillRect/>
          </a:stretch>
        </p:blipFill>
        <p:spPr>
          <a:xfrm>
            <a:off x="5726679" y="2795987"/>
            <a:ext cx="2609850" cy="1930500"/>
          </a:xfrm>
          <a:prstGeom prst="ellipse">
            <a:avLst/>
          </a:prstGeom>
          <a:ln>
            <a:noFill/>
          </a:ln>
          <a:effectLst>
            <a:softEdge rad="112500"/>
          </a:effectLst>
        </p:spPr>
      </p:pic>
      <p:pic>
        <p:nvPicPr>
          <p:cNvPr id="8" name="Picture 7">
            <a:extLst>
              <a:ext uri="{FF2B5EF4-FFF2-40B4-BE49-F238E27FC236}">
                <a16:creationId xmlns:a16="http://schemas.microsoft.com/office/drawing/2014/main" id="{E2554A0C-3B0F-423D-A75E-D375BC5DA757}"/>
              </a:ext>
            </a:extLst>
          </p:cNvPr>
          <p:cNvPicPr>
            <a:picLocks noChangeAspect="1"/>
          </p:cNvPicPr>
          <p:nvPr/>
        </p:nvPicPr>
        <p:blipFill>
          <a:blip r:embed="rId4"/>
          <a:stretch>
            <a:fillRect/>
          </a:stretch>
        </p:blipFill>
        <p:spPr>
          <a:xfrm>
            <a:off x="5621519" y="1120817"/>
            <a:ext cx="2609850" cy="1752600"/>
          </a:xfrm>
          <a:prstGeom prst="ellipse">
            <a:avLst/>
          </a:prstGeom>
          <a:ln>
            <a:noFill/>
          </a:ln>
          <a:effectLst>
            <a:softEdge rad="112500"/>
          </a:effectLst>
        </p:spPr>
      </p:pic>
      <p:pic>
        <p:nvPicPr>
          <p:cNvPr id="11" name="Picture 10">
            <a:extLst>
              <a:ext uri="{FF2B5EF4-FFF2-40B4-BE49-F238E27FC236}">
                <a16:creationId xmlns:a16="http://schemas.microsoft.com/office/drawing/2014/main" id="{C3480D93-C86D-4202-A48F-FB2FDC3B45D8}"/>
              </a:ext>
            </a:extLst>
          </p:cNvPr>
          <p:cNvPicPr>
            <a:picLocks noChangeAspect="1"/>
          </p:cNvPicPr>
          <p:nvPr/>
        </p:nvPicPr>
        <p:blipFill>
          <a:blip r:embed="rId5"/>
          <a:stretch>
            <a:fillRect/>
          </a:stretch>
        </p:blipFill>
        <p:spPr>
          <a:xfrm>
            <a:off x="8051625" y="187704"/>
            <a:ext cx="679558" cy="592914"/>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058133" y="682962"/>
            <a:ext cx="3141321" cy="3775116"/>
            <a:chOff x="181579" y="-32706"/>
            <a:chExt cx="6350000" cy="6351270"/>
          </a:xfrm>
        </p:grpSpPr>
        <p:sp>
          <p:nvSpPr>
            <p:cNvPr id="3" name="Freeform 3"/>
            <p:cNvSpPr/>
            <p:nvPr/>
          </p:nvSpPr>
          <p:spPr>
            <a:xfrm>
              <a:off x="181579" y="-32706"/>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2"/>
              <a:stretch>
                <a:fillRect l="-33397" t="-14768" r="-38790"/>
              </a:stretch>
            </a:blipFill>
          </p:spPr>
        </p:sp>
      </p:grpSp>
      <p:grpSp>
        <p:nvGrpSpPr>
          <p:cNvPr id="4" name="Group 4"/>
          <p:cNvGrpSpPr/>
          <p:nvPr/>
        </p:nvGrpSpPr>
        <p:grpSpPr>
          <a:xfrm>
            <a:off x="803228" y="916662"/>
            <a:ext cx="2813135" cy="275161"/>
            <a:chOff x="0" y="0"/>
            <a:chExt cx="3952468" cy="386602"/>
          </a:xfrm>
        </p:grpSpPr>
        <p:sp>
          <p:nvSpPr>
            <p:cNvPr id="5" name="Freeform 5"/>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6" name="Group 6"/>
          <p:cNvGrpSpPr/>
          <p:nvPr/>
        </p:nvGrpSpPr>
        <p:grpSpPr>
          <a:xfrm>
            <a:off x="865735" y="1434871"/>
            <a:ext cx="2813135" cy="275161"/>
            <a:chOff x="0" y="0"/>
            <a:chExt cx="3952468" cy="386602"/>
          </a:xfrm>
        </p:grpSpPr>
        <p:sp>
          <p:nvSpPr>
            <p:cNvPr id="7" name="Freeform 7"/>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8" name="Group 8"/>
          <p:cNvGrpSpPr/>
          <p:nvPr/>
        </p:nvGrpSpPr>
        <p:grpSpPr>
          <a:xfrm>
            <a:off x="556285" y="2121286"/>
            <a:ext cx="3920491" cy="2390988"/>
            <a:chOff x="-211300" y="-2523050"/>
            <a:chExt cx="6974772" cy="3000089"/>
          </a:xfrm>
        </p:grpSpPr>
        <p:grpSp>
          <p:nvGrpSpPr>
            <p:cNvPr id="9" name="Group 9"/>
            <p:cNvGrpSpPr/>
            <p:nvPr/>
          </p:nvGrpSpPr>
          <p:grpSpPr>
            <a:xfrm>
              <a:off x="-211300" y="-2523050"/>
              <a:ext cx="6974772" cy="2932087"/>
              <a:chOff x="-188470" y="-2250447"/>
              <a:chExt cx="6221187" cy="2615290"/>
            </a:xfrm>
          </p:grpSpPr>
          <p:sp>
            <p:nvSpPr>
              <p:cNvPr id="10" name="Freeform 10"/>
              <p:cNvSpPr/>
              <p:nvPr/>
            </p:nvSpPr>
            <p:spPr>
              <a:xfrm>
                <a:off x="-188470" y="-2250447"/>
                <a:ext cx="6221187" cy="2615290"/>
              </a:xfrm>
              <a:custGeom>
                <a:avLst/>
                <a:gdLst/>
                <a:ahLst/>
                <a:cxnLst/>
                <a:rect l="l" t="t" r="r" b="b"/>
                <a:pathLst>
                  <a:path w="6221187" h="2013653">
                    <a:moveTo>
                      <a:pt x="5285197" y="1994603"/>
                    </a:moveTo>
                    <a:cubicBezTo>
                      <a:pt x="5281387" y="2002223"/>
                      <a:pt x="5267417" y="2004763"/>
                      <a:pt x="5261067" y="2004763"/>
                    </a:cubicBezTo>
                    <a:cubicBezTo>
                      <a:pt x="5239477" y="2004763"/>
                      <a:pt x="5217887" y="2006033"/>
                      <a:pt x="5196297" y="2006033"/>
                    </a:cubicBezTo>
                    <a:cubicBezTo>
                      <a:pt x="4863557" y="2013653"/>
                      <a:pt x="1394460" y="2007303"/>
                      <a:pt x="1127760" y="2003493"/>
                    </a:cubicBezTo>
                    <a:cubicBezTo>
                      <a:pt x="1003300" y="2002223"/>
                      <a:pt x="878840" y="1995873"/>
                      <a:pt x="754380" y="1983173"/>
                    </a:cubicBezTo>
                    <a:cubicBezTo>
                      <a:pt x="576580" y="1965393"/>
                      <a:pt x="394970" y="1934913"/>
                      <a:pt x="242570" y="1838393"/>
                    </a:cubicBezTo>
                    <a:cubicBezTo>
                      <a:pt x="125730" y="1766003"/>
                      <a:pt x="35560" y="1655513"/>
                      <a:pt x="12700" y="1518353"/>
                    </a:cubicBezTo>
                    <a:cubicBezTo>
                      <a:pt x="0" y="1444693"/>
                      <a:pt x="8890" y="516890"/>
                      <a:pt x="25400" y="444500"/>
                    </a:cubicBezTo>
                    <a:cubicBezTo>
                      <a:pt x="44450" y="364490"/>
                      <a:pt x="81280" y="290830"/>
                      <a:pt x="144780" y="237490"/>
                    </a:cubicBezTo>
                    <a:cubicBezTo>
                      <a:pt x="260350" y="140970"/>
                      <a:pt x="415290" y="92710"/>
                      <a:pt x="561340" y="62230"/>
                    </a:cubicBezTo>
                    <a:cubicBezTo>
                      <a:pt x="750570" y="22860"/>
                      <a:pt x="943610" y="10160"/>
                      <a:pt x="1136650" y="7620"/>
                    </a:cubicBezTo>
                    <a:cubicBezTo>
                      <a:pt x="1240790" y="6350"/>
                      <a:pt x="1346200" y="10160"/>
                      <a:pt x="1450340" y="10160"/>
                    </a:cubicBezTo>
                    <a:cubicBezTo>
                      <a:pt x="1652270" y="11430"/>
                      <a:pt x="4867367" y="0"/>
                      <a:pt x="5137877" y="7620"/>
                    </a:cubicBezTo>
                    <a:cubicBezTo>
                      <a:pt x="5335997" y="13970"/>
                      <a:pt x="5535387" y="35560"/>
                      <a:pt x="5728427" y="85090"/>
                    </a:cubicBezTo>
                    <a:cubicBezTo>
                      <a:pt x="5807167" y="105410"/>
                      <a:pt x="5885907" y="130810"/>
                      <a:pt x="5960837" y="165100"/>
                    </a:cubicBezTo>
                    <a:cubicBezTo>
                      <a:pt x="6029417" y="196850"/>
                      <a:pt x="6096727" y="237490"/>
                      <a:pt x="6144987" y="297180"/>
                    </a:cubicBezTo>
                    <a:cubicBezTo>
                      <a:pt x="6189437" y="353060"/>
                      <a:pt x="6212297" y="421640"/>
                      <a:pt x="6217377" y="492760"/>
                    </a:cubicBezTo>
                    <a:cubicBezTo>
                      <a:pt x="6221187" y="626978"/>
                      <a:pt x="6219917" y="1459933"/>
                      <a:pt x="6211027" y="1515813"/>
                    </a:cubicBezTo>
                    <a:cubicBezTo>
                      <a:pt x="6194517" y="1609793"/>
                      <a:pt x="6146257" y="1692343"/>
                      <a:pt x="6077677" y="1758383"/>
                    </a:cubicBezTo>
                    <a:cubicBezTo>
                      <a:pt x="5991317" y="1839663"/>
                      <a:pt x="5879557" y="1890463"/>
                      <a:pt x="5766527" y="1926023"/>
                    </a:cubicBezTo>
                    <a:cubicBezTo>
                      <a:pt x="5603967" y="1976823"/>
                      <a:pt x="5431247" y="1995873"/>
                      <a:pt x="5262337" y="2003493"/>
                    </a:cubicBezTo>
                    <a:cubicBezTo>
                      <a:pt x="5254717" y="2003493"/>
                      <a:pt x="5249637" y="2000953"/>
                      <a:pt x="5252177" y="1993333"/>
                    </a:cubicBezTo>
                    <a:cubicBezTo>
                      <a:pt x="5255987" y="1985713"/>
                      <a:pt x="5269957" y="1983173"/>
                      <a:pt x="5276307" y="1983173"/>
                    </a:cubicBezTo>
                    <a:cubicBezTo>
                      <a:pt x="5365207" y="1979363"/>
                      <a:pt x="5452837" y="1971743"/>
                      <a:pt x="5540467" y="1957773"/>
                    </a:cubicBezTo>
                    <a:cubicBezTo>
                      <a:pt x="5760177" y="1924753"/>
                      <a:pt x="6031957" y="1848553"/>
                      <a:pt x="6137367" y="1631383"/>
                    </a:cubicBezTo>
                    <a:cubicBezTo>
                      <a:pt x="6157687" y="1590743"/>
                      <a:pt x="6169117" y="1547563"/>
                      <a:pt x="6175467" y="1501843"/>
                    </a:cubicBezTo>
                    <a:cubicBezTo>
                      <a:pt x="6183087" y="1443423"/>
                      <a:pt x="6184357" y="529590"/>
                      <a:pt x="6175467" y="471170"/>
                    </a:cubicBezTo>
                    <a:cubicBezTo>
                      <a:pt x="6165307" y="400050"/>
                      <a:pt x="6134827" y="335280"/>
                      <a:pt x="6084027" y="284480"/>
                    </a:cubicBezTo>
                    <a:cubicBezTo>
                      <a:pt x="6030687" y="231140"/>
                      <a:pt x="5960837" y="194310"/>
                      <a:pt x="5890987" y="166370"/>
                    </a:cubicBezTo>
                    <a:cubicBezTo>
                      <a:pt x="5724617" y="97790"/>
                      <a:pt x="5543007" y="64770"/>
                      <a:pt x="5365207" y="45720"/>
                    </a:cubicBezTo>
                    <a:cubicBezTo>
                      <a:pt x="5244557" y="33020"/>
                      <a:pt x="5123907" y="27940"/>
                      <a:pt x="5003257" y="26670"/>
                    </a:cubicBezTo>
                    <a:cubicBezTo>
                      <a:pt x="4855937" y="25400"/>
                      <a:pt x="963930" y="30480"/>
                      <a:pt x="830580" y="41910"/>
                    </a:cubicBezTo>
                    <a:cubicBezTo>
                      <a:pt x="661670" y="57150"/>
                      <a:pt x="487680" y="83820"/>
                      <a:pt x="330200" y="151130"/>
                    </a:cubicBezTo>
                    <a:cubicBezTo>
                      <a:pt x="266700" y="177800"/>
                      <a:pt x="200660" y="213360"/>
                      <a:pt x="152400" y="262890"/>
                    </a:cubicBezTo>
                    <a:cubicBezTo>
                      <a:pt x="93980" y="322580"/>
                      <a:pt x="66040" y="402590"/>
                      <a:pt x="53340" y="482600"/>
                    </a:cubicBezTo>
                    <a:cubicBezTo>
                      <a:pt x="41910" y="744180"/>
                      <a:pt x="38100" y="1472633"/>
                      <a:pt x="55880" y="1542483"/>
                    </a:cubicBezTo>
                    <a:cubicBezTo>
                      <a:pt x="71120" y="1604713"/>
                      <a:pt x="101600" y="1663133"/>
                      <a:pt x="143510" y="1712663"/>
                    </a:cubicBezTo>
                    <a:cubicBezTo>
                      <a:pt x="247650" y="1837123"/>
                      <a:pt x="407670" y="1901893"/>
                      <a:pt x="563880" y="1933643"/>
                    </a:cubicBezTo>
                    <a:cubicBezTo>
                      <a:pt x="810260" y="1983173"/>
                      <a:pt x="1064260" y="1981903"/>
                      <a:pt x="1314450" y="1985713"/>
                    </a:cubicBezTo>
                    <a:cubicBezTo>
                      <a:pt x="1610360" y="1989523"/>
                      <a:pt x="5007067" y="1992063"/>
                      <a:pt x="5276307" y="1984443"/>
                    </a:cubicBezTo>
                    <a:cubicBezTo>
                      <a:pt x="5282657" y="1983173"/>
                      <a:pt x="5287737" y="1986983"/>
                      <a:pt x="5285197" y="1994603"/>
                    </a:cubicBezTo>
                    <a:close/>
                  </a:path>
                </a:pathLst>
              </a:custGeom>
              <a:solidFill>
                <a:srgbClr val="000000"/>
              </a:solidFill>
            </p:spPr>
          </p:sp>
        </p:grpSp>
        <p:sp>
          <p:nvSpPr>
            <p:cNvPr id="11" name="TextBox 11"/>
            <p:cNvSpPr txBox="1"/>
            <p:nvPr/>
          </p:nvSpPr>
          <p:spPr>
            <a:xfrm>
              <a:off x="54464" y="-2251982"/>
              <a:ext cx="6540965" cy="2729021"/>
            </a:xfrm>
            <a:prstGeom prst="rect">
              <a:avLst/>
            </a:prstGeom>
          </p:spPr>
          <p:txBody>
            <a:bodyPr wrap="square" lIns="0" tIns="0" rIns="0" bIns="0" rtlCol="0" anchor="t">
              <a:spAutoFit/>
            </a:bodyPr>
            <a:lstStyle/>
            <a:p>
              <a:pPr marL="228600" indent="-228600">
                <a:lnSpc>
                  <a:spcPts val="1907"/>
                </a:lnSpc>
                <a:buFont typeface="Wingdings" panose="05000000000000000000" pitchFamily="2" charset="2"/>
                <a:buChar char="ü"/>
              </a:pPr>
              <a:r>
                <a:rPr lang="en-US" dirty="0" err="1">
                  <a:latin typeface="Raleway Light" pitchFamily="2" charset="0"/>
                </a:rPr>
                <a:t>Thực</a:t>
              </a:r>
              <a:r>
                <a:rPr lang="en-US" dirty="0">
                  <a:latin typeface="Raleway Light" pitchFamily="2" charset="0"/>
                </a:rPr>
                <a:t> </a:t>
              </a:r>
              <a:r>
                <a:rPr lang="en-US" dirty="0" err="1">
                  <a:latin typeface="Raleway Light" pitchFamily="2" charset="0"/>
                </a:rPr>
                <a:t>dân</a:t>
              </a:r>
              <a:r>
                <a:rPr lang="en-US" dirty="0">
                  <a:latin typeface="Raleway Light" pitchFamily="2" charset="0"/>
                </a:rPr>
                <a:t> </a:t>
              </a:r>
              <a:r>
                <a:rPr lang="vi-VN" dirty="0">
                  <a:latin typeface="Raleway Light" pitchFamily="2" charset="0"/>
                </a:rPr>
                <a:t>, thực dân Pháp thực hiện chính sách “ngu dân” để dễ cai trị</a:t>
              </a:r>
              <a:r>
                <a:rPr lang="en-US" dirty="0">
                  <a:latin typeface="Raleway Light" pitchFamily="2" charset="0"/>
                </a:rPr>
                <a:t>.</a:t>
              </a:r>
            </a:p>
            <a:p>
              <a:pPr marL="228600" indent="-228600">
                <a:lnSpc>
                  <a:spcPts val="1907"/>
                </a:lnSpc>
                <a:buFont typeface="Wingdings" panose="05000000000000000000" pitchFamily="2" charset="2"/>
                <a:buChar char="ü"/>
              </a:pPr>
              <a:r>
                <a:rPr lang="en-US" dirty="0">
                  <a:latin typeface="Raleway Light" pitchFamily="2" charset="0"/>
                </a:rPr>
                <a:t>D</a:t>
              </a:r>
              <a:r>
                <a:rPr lang="vi-VN" dirty="0">
                  <a:latin typeface="Raleway Light" pitchFamily="2" charset="0"/>
                </a:rPr>
                <a:t>u nhập những giá trị phản văn hóa, duy trì tệ nạn xã hội vốn có của chế độ phong kiến </a:t>
              </a:r>
              <a:endParaRPr lang="en-US" dirty="0">
                <a:latin typeface="Raleway Light" pitchFamily="2" charset="0"/>
              </a:endParaRPr>
            </a:p>
            <a:p>
              <a:pPr marL="228600" indent="-228600">
                <a:lnSpc>
                  <a:spcPts val="1907"/>
                </a:lnSpc>
                <a:buFont typeface="Wingdings" panose="05000000000000000000" pitchFamily="2" charset="2"/>
                <a:buChar char="ü"/>
              </a:pPr>
              <a:r>
                <a:rPr lang="en-US" dirty="0">
                  <a:latin typeface="Raleway Light" pitchFamily="2" charset="0"/>
                </a:rPr>
                <a:t>T</a:t>
              </a:r>
              <a:r>
                <a:rPr lang="vi-VN" dirty="0">
                  <a:latin typeface="Raleway Light" pitchFamily="2" charset="0"/>
                </a:rPr>
                <a:t>ạo nên nhiều tệ nạn xã hội mới, dùng rượu cồn và thuốc phiện để đầu độc các thế hệ người Việt Nam</a:t>
              </a:r>
              <a:endParaRPr lang="en-US" dirty="0">
                <a:latin typeface="Raleway Light" pitchFamily="2" charset="0"/>
              </a:endParaRPr>
            </a:p>
            <a:p>
              <a:pPr marL="228600" indent="-228600">
                <a:lnSpc>
                  <a:spcPts val="1907"/>
                </a:lnSpc>
                <a:buFont typeface="Wingdings" panose="05000000000000000000" pitchFamily="2" charset="2"/>
                <a:buChar char="ü"/>
              </a:pPr>
              <a:endParaRPr lang="en-US" dirty="0">
                <a:latin typeface="Raleway Light" pitchFamily="2" charset="0"/>
              </a:endParaRPr>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935153" flipV="1">
            <a:off x="3711853" y="1008387"/>
            <a:ext cx="1472086" cy="446979"/>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644702">
            <a:off x="6674770" y="3898598"/>
            <a:ext cx="1629303" cy="646429"/>
          </a:xfrm>
          <a:prstGeom prst="rect">
            <a:avLst/>
          </a:prstGeom>
        </p:spPr>
      </p:pic>
      <p:sp>
        <p:nvSpPr>
          <p:cNvPr id="14" name="TextBox 14"/>
          <p:cNvSpPr txBox="1"/>
          <p:nvPr/>
        </p:nvSpPr>
        <p:spPr>
          <a:xfrm>
            <a:off x="1230590" y="682962"/>
            <a:ext cx="2483198" cy="1194494"/>
          </a:xfrm>
          <a:prstGeom prst="rect">
            <a:avLst/>
          </a:prstGeom>
        </p:spPr>
        <p:txBody>
          <a:bodyPr lIns="0" tIns="0" rIns="0" bIns="0" rtlCol="0" anchor="t">
            <a:spAutoFit/>
          </a:bodyPr>
          <a:lstStyle/>
          <a:p>
            <a:pPr>
              <a:lnSpc>
                <a:spcPts val="4755"/>
              </a:lnSpc>
            </a:pPr>
            <a:r>
              <a:rPr lang="en-US" sz="3200" dirty="0" err="1">
                <a:latin typeface="Lucida Handwriting" panose="03010101010101010101" pitchFamily="66" charset="0"/>
              </a:rPr>
              <a:t>Về</a:t>
            </a:r>
            <a:r>
              <a:rPr lang="en-US" sz="3200" dirty="0">
                <a:latin typeface="Lucida Handwriting" panose="03010101010101010101" pitchFamily="66" charset="0"/>
              </a:rPr>
              <a:t> </a:t>
            </a:r>
            <a:r>
              <a:rPr lang="en-US" sz="3200" dirty="0" err="1">
                <a:latin typeface="Lucida Handwriting" panose="03010101010101010101" pitchFamily="66" charset="0"/>
              </a:rPr>
              <a:t>Văn</a:t>
            </a:r>
            <a:r>
              <a:rPr lang="en-US" sz="3200" dirty="0">
                <a:latin typeface="Lucida Handwriting" panose="03010101010101010101" pitchFamily="66" charset="0"/>
              </a:rPr>
              <a:t> </a:t>
            </a:r>
            <a:r>
              <a:rPr lang="en-US" sz="3200" dirty="0" err="1">
                <a:latin typeface="Lucida Handwriting" panose="03010101010101010101" pitchFamily="66" charset="0"/>
              </a:rPr>
              <a:t>hóa</a:t>
            </a:r>
            <a:r>
              <a:rPr lang="en-US" sz="3200" dirty="0">
                <a:latin typeface="Lucida Handwriting" panose="03010101010101010101" pitchFamily="66" charset="0"/>
              </a:rPr>
              <a:t> </a:t>
            </a:r>
            <a:r>
              <a:rPr lang="en-US" sz="3200" dirty="0" err="1">
                <a:latin typeface="Lucida Handwriting" panose="03010101010101010101" pitchFamily="66" charset="0"/>
              </a:rPr>
              <a:t>xã</a:t>
            </a:r>
            <a:r>
              <a:rPr lang="en-US" sz="3200" dirty="0">
                <a:latin typeface="Lucida Handwriting" panose="03010101010101010101" pitchFamily="66" charset="0"/>
              </a:rPr>
              <a:t> </a:t>
            </a:r>
            <a:r>
              <a:rPr lang="en-US" sz="3200" dirty="0" err="1">
                <a:latin typeface="Lucida Handwriting" panose="03010101010101010101" pitchFamily="66" charset="0"/>
              </a:rPr>
              <a:t>hội</a:t>
            </a:r>
            <a:endParaRPr lang="en-US" sz="3200" dirty="0">
              <a:latin typeface="Lucida Handwriting" panose="03010101010101010101" pitchFamily="66" charset="0"/>
            </a:endParaRPr>
          </a:p>
        </p:txBody>
      </p:sp>
      <p:pic>
        <p:nvPicPr>
          <p:cNvPr id="16" name="Picture 15">
            <a:extLst>
              <a:ext uri="{FF2B5EF4-FFF2-40B4-BE49-F238E27FC236}">
                <a16:creationId xmlns:a16="http://schemas.microsoft.com/office/drawing/2014/main" id="{975A2015-4F7C-42AB-9581-C426A353E664}"/>
              </a:ext>
            </a:extLst>
          </p:cNvPr>
          <p:cNvPicPr>
            <a:picLocks noChangeAspect="1"/>
          </p:cNvPicPr>
          <p:nvPr/>
        </p:nvPicPr>
        <p:blipFill>
          <a:blip r:embed="rId7"/>
          <a:stretch>
            <a:fillRect/>
          </a:stretch>
        </p:blipFill>
        <p:spPr>
          <a:xfrm>
            <a:off x="8051625" y="187704"/>
            <a:ext cx="679558" cy="59291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7" name="Group 4">
            <a:extLst>
              <a:ext uri="{FF2B5EF4-FFF2-40B4-BE49-F238E27FC236}">
                <a16:creationId xmlns:a16="http://schemas.microsoft.com/office/drawing/2014/main" id="{66CE3D55-F83A-4CB1-8C8D-4402BDACBA2B}"/>
              </a:ext>
            </a:extLst>
          </p:cNvPr>
          <p:cNvGrpSpPr/>
          <p:nvPr/>
        </p:nvGrpSpPr>
        <p:grpSpPr>
          <a:xfrm>
            <a:off x="4255119" y="473363"/>
            <a:ext cx="2989912" cy="1120544"/>
            <a:chOff x="76918" y="-177429"/>
            <a:chExt cx="8239970" cy="2345457"/>
          </a:xfrm>
        </p:grpSpPr>
        <p:sp>
          <p:nvSpPr>
            <p:cNvPr id="28" name="Freeform 5">
              <a:extLst>
                <a:ext uri="{FF2B5EF4-FFF2-40B4-BE49-F238E27FC236}">
                  <a16:creationId xmlns:a16="http://schemas.microsoft.com/office/drawing/2014/main" id="{8FAAC745-5157-4296-BE29-3A4D4E9AD881}"/>
                </a:ext>
              </a:extLst>
            </p:cNvPr>
            <p:cNvSpPr/>
            <p:nvPr/>
          </p:nvSpPr>
          <p:spPr>
            <a:xfrm>
              <a:off x="76918" y="-177429"/>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2" name="Group 2"/>
          <p:cNvGrpSpPr/>
          <p:nvPr/>
        </p:nvGrpSpPr>
        <p:grpSpPr>
          <a:xfrm>
            <a:off x="288384" y="1105503"/>
            <a:ext cx="3750084" cy="366806"/>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4" name="Group 4"/>
          <p:cNvGrpSpPr/>
          <p:nvPr/>
        </p:nvGrpSpPr>
        <p:grpSpPr>
          <a:xfrm>
            <a:off x="4403009" y="650862"/>
            <a:ext cx="2842022" cy="821556"/>
            <a:chOff x="0" y="-2411"/>
            <a:chExt cx="7578725" cy="2190815"/>
          </a:xfrm>
        </p:grpSpPr>
        <p:grpSp>
          <p:nvGrpSpPr>
            <p:cNvPr id="5" name="Group 5"/>
            <p:cNvGrpSpPr/>
            <p:nvPr/>
          </p:nvGrpSpPr>
          <p:grpSpPr>
            <a:xfrm>
              <a:off x="0" y="0"/>
              <a:ext cx="7341149" cy="2188404"/>
              <a:chOff x="0" y="0"/>
              <a:chExt cx="7734134" cy="2305554"/>
            </a:xfrm>
          </p:grpSpPr>
          <p:sp>
            <p:nvSpPr>
              <p:cNvPr id="6" name="Freeform 6"/>
              <p:cNvSpPr/>
              <p:nvPr/>
            </p:nvSpPr>
            <p:spPr>
              <a:xfrm>
                <a:off x="0" y="-2540"/>
                <a:ext cx="7736673" cy="2305554"/>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7" name="TextBox 7"/>
            <p:cNvSpPr txBox="1"/>
            <p:nvPr/>
          </p:nvSpPr>
          <p:spPr>
            <a:xfrm>
              <a:off x="462589" y="-2411"/>
              <a:ext cx="7116136" cy="1895732"/>
            </a:xfrm>
            <a:prstGeom prst="rect">
              <a:avLst/>
            </a:prstGeom>
          </p:spPr>
          <p:txBody>
            <a:bodyPr wrap="square" lIns="0" tIns="0" rIns="0" bIns="0" rtlCol="0" anchor="t">
              <a:spAutoFit/>
            </a:bodyPr>
            <a:lstStyle/>
            <a:p>
              <a:pPr algn="ctr">
                <a:lnSpc>
                  <a:spcPts val="1907"/>
                </a:lnSpc>
              </a:pPr>
              <a:r>
                <a:rPr lang="en-US" dirty="0">
                  <a:solidFill>
                    <a:schemeClr val="tx1">
                      <a:lumMod val="50000"/>
                    </a:schemeClr>
                  </a:solidFill>
                  <a:latin typeface="Raleway Light" pitchFamily="2" charset="0"/>
                </a:rPr>
                <a:t>C</a:t>
              </a:r>
              <a:r>
                <a:rPr lang="vi-VN" dirty="0">
                  <a:solidFill>
                    <a:schemeClr val="tx1">
                      <a:lumMod val="50000"/>
                    </a:schemeClr>
                  </a:solidFill>
                  <a:latin typeface="Raleway Light" pitchFamily="2" charset="0"/>
                </a:rPr>
                <a:t>ác giai cấp cũ phân hóa, giai cấp, tầng lớp mới xuất hiện với địa vị kinh tế khác nhau</a:t>
              </a:r>
              <a:endParaRPr lang="en-US" dirty="0">
                <a:solidFill>
                  <a:schemeClr val="tx1">
                    <a:lumMod val="50000"/>
                  </a:schemeClr>
                </a:solidFill>
                <a:latin typeface="Raleway Light" pitchFamily="2" charset="0"/>
              </a:endParaRPr>
            </a:p>
          </p:txBody>
        </p:sp>
      </p:grpSp>
      <p:pic>
        <p:nvPicPr>
          <p:cNvPr id="16" name="Picture 1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652992">
            <a:off x="7161022" y="-75318"/>
            <a:ext cx="1324464" cy="525484"/>
          </a:xfrm>
          <a:prstGeom prst="rect">
            <a:avLst/>
          </a:prstGeom>
        </p:spPr>
      </p:pic>
      <p:pic>
        <p:nvPicPr>
          <p:cNvPr id="17" name="Picture 1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4275964" y="4478670"/>
            <a:ext cx="721873" cy="679873"/>
          </a:xfrm>
          <a:prstGeom prst="rect">
            <a:avLst/>
          </a:prstGeom>
        </p:spPr>
      </p:pic>
      <p:sp>
        <p:nvSpPr>
          <p:cNvPr id="18" name="TextBox 18"/>
          <p:cNvSpPr txBox="1"/>
          <p:nvPr/>
        </p:nvSpPr>
        <p:spPr>
          <a:xfrm>
            <a:off x="609047" y="519211"/>
            <a:ext cx="4464201" cy="492827"/>
          </a:xfrm>
          <a:prstGeom prst="rect">
            <a:avLst/>
          </a:prstGeom>
        </p:spPr>
        <p:txBody>
          <a:bodyPr lIns="0" tIns="0" rIns="0" bIns="0" rtlCol="0" anchor="t">
            <a:spAutoFit/>
          </a:bodyPr>
          <a:lstStyle/>
          <a:p>
            <a:pPr>
              <a:lnSpc>
                <a:spcPts val="3855"/>
              </a:lnSpc>
            </a:pPr>
            <a:r>
              <a:rPr lang="en-US" sz="3213" dirty="0" err="1">
                <a:latin typeface="Lucida Handwriting" panose="03010101010101010101" pitchFamily="66" charset="0"/>
              </a:rPr>
              <a:t>Về</a:t>
            </a:r>
            <a:r>
              <a:rPr lang="en-US" sz="3213" dirty="0">
                <a:latin typeface="Lucida Handwriting" panose="03010101010101010101" pitchFamily="66" charset="0"/>
              </a:rPr>
              <a:t> </a:t>
            </a:r>
            <a:r>
              <a:rPr lang="en-US" sz="3213" dirty="0" err="1">
                <a:latin typeface="Lucida Handwriting" panose="03010101010101010101" pitchFamily="66" charset="0"/>
              </a:rPr>
              <a:t>giai</a:t>
            </a:r>
            <a:r>
              <a:rPr lang="en-US" sz="3213" dirty="0">
                <a:latin typeface="Lucida Handwriting" panose="03010101010101010101" pitchFamily="66" charset="0"/>
              </a:rPr>
              <a:t> </a:t>
            </a:r>
            <a:r>
              <a:rPr lang="en-US" sz="3213" dirty="0" err="1">
                <a:latin typeface="Lucida Handwriting" panose="03010101010101010101" pitchFamily="66" charset="0"/>
              </a:rPr>
              <a:t>cấp</a:t>
            </a:r>
            <a:r>
              <a:rPr lang="en-US" sz="3213" dirty="0">
                <a:latin typeface="Lucida Handwriting" panose="03010101010101010101" pitchFamily="66" charset="0"/>
              </a:rPr>
              <a:t> ở</a:t>
            </a:r>
            <a:endParaRPr lang="en-US" sz="3213" i="1" dirty="0">
              <a:latin typeface="Lucida Handwriting" panose="03010101010101010101" pitchFamily="66" charset="0"/>
            </a:endParaRPr>
          </a:p>
        </p:txBody>
      </p:sp>
      <p:sp>
        <p:nvSpPr>
          <p:cNvPr id="19" name="TextBox 19"/>
          <p:cNvSpPr txBox="1"/>
          <p:nvPr/>
        </p:nvSpPr>
        <p:spPr>
          <a:xfrm>
            <a:off x="405047" y="1003308"/>
            <a:ext cx="4366824" cy="473976"/>
          </a:xfrm>
          <a:prstGeom prst="rect">
            <a:avLst/>
          </a:prstGeom>
        </p:spPr>
        <p:txBody>
          <a:bodyPr wrap="square" lIns="0" tIns="0" rIns="0" bIns="0" rtlCol="0" anchor="t">
            <a:spAutoFit/>
          </a:bodyPr>
          <a:lstStyle/>
          <a:p>
            <a:pPr>
              <a:lnSpc>
                <a:spcPts val="4162"/>
              </a:lnSpc>
            </a:pPr>
            <a:r>
              <a:rPr lang="en-US" sz="2000" dirty="0" err="1"/>
              <a:t>Việt</a:t>
            </a:r>
            <a:r>
              <a:rPr lang="en-US" sz="2000" dirty="0"/>
              <a:t> Nam </a:t>
            </a:r>
            <a:r>
              <a:rPr lang="en-US" sz="2000" dirty="0" err="1"/>
              <a:t>dưới</a:t>
            </a:r>
            <a:r>
              <a:rPr lang="en-US" sz="2000" dirty="0"/>
              <a:t> </a:t>
            </a:r>
            <a:r>
              <a:rPr lang="en-US" sz="2000" dirty="0" err="1"/>
              <a:t>thời</a:t>
            </a:r>
            <a:r>
              <a:rPr lang="en-US" sz="2000" dirty="0"/>
              <a:t> </a:t>
            </a:r>
            <a:r>
              <a:rPr lang="en-US" sz="2000" dirty="0" err="1"/>
              <a:t>Pháp</a:t>
            </a:r>
            <a:r>
              <a:rPr lang="en-US" sz="2000" dirty="0"/>
              <a:t> </a:t>
            </a:r>
            <a:r>
              <a:rPr lang="en-US" sz="2000" dirty="0" err="1"/>
              <a:t>thuộc</a:t>
            </a:r>
            <a:endParaRPr lang="en-US" sz="2000" dirty="0"/>
          </a:p>
        </p:txBody>
      </p:sp>
      <p:pic>
        <p:nvPicPr>
          <p:cNvPr id="21" name="Picture 20">
            <a:extLst>
              <a:ext uri="{FF2B5EF4-FFF2-40B4-BE49-F238E27FC236}">
                <a16:creationId xmlns:a16="http://schemas.microsoft.com/office/drawing/2014/main" id="{851132AA-E881-462A-B69C-06A00F9D1546}"/>
              </a:ext>
            </a:extLst>
          </p:cNvPr>
          <p:cNvPicPr>
            <a:picLocks noChangeAspect="1"/>
          </p:cNvPicPr>
          <p:nvPr/>
        </p:nvPicPr>
        <p:blipFill>
          <a:blip r:embed="rId6"/>
          <a:stretch>
            <a:fillRect/>
          </a:stretch>
        </p:blipFill>
        <p:spPr>
          <a:xfrm>
            <a:off x="5824020" y="1661261"/>
            <a:ext cx="2134276" cy="1224352"/>
          </a:xfrm>
          <a:prstGeom prst="rect">
            <a:avLst/>
          </a:prstGeom>
        </p:spPr>
      </p:pic>
      <p:pic>
        <p:nvPicPr>
          <p:cNvPr id="23" name="Picture 22">
            <a:extLst>
              <a:ext uri="{FF2B5EF4-FFF2-40B4-BE49-F238E27FC236}">
                <a16:creationId xmlns:a16="http://schemas.microsoft.com/office/drawing/2014/main" id="{2D87421E-5E97-41C5-8E64-3A7173DA4818}"/>
              </a:ext>
            </a:extLst>
          </p:cNvPr>
          <p:cNvPicPr>
            <a:picLocks noChangeAspect="1"/>
          </p:cNvPicPr>
          <p:nvPr/>
        </p:nvPicPr>
        <p:blipFill>
          <a:blip r:embed="rId7"/>
          <a:stretch>
            <a:fillRect/>
          </a:stretch>
        </p:blipFill>
        <p:spPr>
          <a:xfrm>
            <a:off x="1525807" y="1667496"/>
            <a:ext cx="2134276" cy="1167847"/>
          </a:xfrm>
          <a:prstGeom prst="rect">
            <a:avLst/>
          </a:prstGeom>
        </p:spPr>
      </p:pic>
      <p:grpSp>
        <p:nvGrpSpPr>
          <p:cNvPr id="29" name="Group 4">
            <a:extLst>
              <a:ext uri="{FF2B5EF4-FFF2-40B4-BE49-F238E27FC236}">
                <a16:creationId xmlns:a16="http://schemas.microsoft.com/office/drawing/2014/main" id="{ED26C28A-B2F9-4CB6-9F0B-54D160576EBC}"/>
              </a:ext>
            </a:extLst>
          </p:cNvPr>
          <p:cNvGrpSpPr/>
          <p:nvPr/>
        </p:nvGrpSpPr>
        <p:grpSpPr>
          <a:xfrm>
            <a:off x="461859" y="2885613"/>
            <a:ext cx="3832973" cy="1825601"/>
            <a:chOff x="76918" y="-177429"/>
            <a:chExt cx="8239970" cy="2345457"/>
          </a:xfrm>
        </p:grpSpPr>
        <p:sp>
          <p:nvSpPr>
            <p:cNvPr id="30" name="Freeform 5">
              <a:extLst>
                <a:ext uri="{FF2B5EF4-FFF2-40B4-BE49-F238E27FC236}">
                  <a16:creationId xmlns:a16="http://schemas.microsoft.com/office/drawing/2014/main" id="{043CA53B-A9A3-4353-BB26-0E1FAC8F468F}"/>
                </a:ext>
              </a:extLst>
            </p:cNvPr>
            <p:cNvSpPr/>
            <p:nvPr/>
          </p:nvSpPr>
          <p:spPr>
            <a:xfrm>
              <a:off x="76918" y="-177429"/>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1" name="Group 4">
            <a:extLst>
              <a:ext uri="{FF2B5EF4-FFF2-40B4-BE49-F238E27FC236}">
                <a16:creationId xmlns:a16="http://schemas.microsoft.com/office/drawing/2014/main" id="{940F1011-171E-447F-AB13-F20654CC55C9}"/>
              </a:ext>
            </a:extLst>
          </p:cNvPr>
          <p:cNvGrpSpPr/>
          <p:nvPr/>
        </p:nvGrpSpPr>
        <p:grpSpPr>
          <a:xfrm>
            <a:off x="551788" y="3014879"/>
            <a:ext cx="3743044" cy="1609410"/>
            <a:chOff x="-774190" y="-2504041"/>
            <a:chExt cx="8509902" cy="4291758"/>
          </a:xfrm>
        </p:grpSpPr>
        <p:grpSp>
          <p:nvGrpSpPr>
            <p:cNvPr id="32" name="Group 5">
              <a:extLst>
                <a:ext uri="{FF2B5EF4-FFF2-40B4-BE49-F238E27FC236}">
                  <a16:creationId xmlns:a16="http://schemas.microsoft.com/office/drawing/2014/main" id="{DF9FBDA4-5FED-4DB1-8212-5D3DD138CB5D}"/>
                </a:ext>
              </a:extLst>
            </p:cNvPr>
            <p:cNvGrpSpPr/>
            <p:nvPr/>
          </p:nvGrpSpPr>
          <p:grpSpPr>
            <a:xfrm>
              <a:off x="-774190" y="-2504041"/>
              <a:ext cx="8378640" cy="4291758"/>
              <a:chOff x="-815634" y="-2638088"/>
              <a:chExt cx="8827164" cy="4521505"/>
            </a:xfrm>
          </p:grpSpPr>
          <p:sp>
            <p:nvSpPr>
              <p:cNvPr id="34" name="Freeform 6">
                <a:extLst>
                  <a:ext uri="{FF2B5EF4-FFF2-40B4-BE49-F238E27FC236}">
                    <a16:creationId xmlns:a16="http://schemas.microsoft.com/office/drawing/2014/main" id="{224C7EBC-6AC0-468C-95AD-1DD3FE4A427B}"/>
                  </a:ext>
                </a:extLst>
              </p:cNvPr>
              <p:cNvSpPr/>
              <p:nvPr/>
            </p:nvSpPr>
            <p:spPr>
              <a:xfrm>
                <a:off x="-815634" y="-2638088"/>
                <a:ext cx="8827164" cy="4521505"/>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3" name="TextBox 7">
              <a:extLst>
                <a:ext uri="{FF2B5EF4-FFF2-40B4-BE49-F238E27FC236}">
                  <a16:creationId xmlns:a16="http://schemas.microsoft.com/office/drawing/2014/main" id="{CFD778DD-6C54-4BDF-8A75-65118F34B27B}"/>
                </a:ext>
              </a:extLst>
            </p:cNvPr>
            <p:cNvSpPr txBox="1"/>
            <p:nvPr/>
          </p:nvSpPr>
          <p:spPr>
            <a:xfrm>
              <a:off x="-774190" y="-1914497"/>
              <a:ext cx="8509902" cy="2530095"/>
            </a:xfrm>
            <a:prstGeom prst="rect">
              <a:avLst/>
            </a:prstGeom>
          </p:spPr>
          <p:txBody>
            <a:bodyPr wrap="square" lIns="0" tIns="0" rIns="0" bIns="0" rtlCol="0" anchor="t">
              <a:spAutoFit/>
            </a:bodyPr>
            <a:lstStyle/>
            <a:p>
              <a:pPr algn="ctr">
                <a:lnSpc>
                  <a:spcPts val="1907"/>
                </a:lnSpc>
              </a:pPr>
              <a:r>
                <a:rPr lang="en-US" sz="1200" dirty="0" err="1">
                  <a:latin typeface="Raleway Light" pitchFamily="2" charset="0"/>
                </a:rPr>
                <a:t>Giai</a:t>
              </a:r>
              <a:r>
                <a:rPr lang="en-US" sz="1200" dirty="0">
                  <a:latin typeface="Raleway Light" pitchFamily="2" charset="0"/>
                </a:rPr>
                <a:t> </a:t>
              </a:r>
              <a:r>
                <a:rPr lang="en-US" sz="1200" dirty="0" err="1">
                  <a:latin typeface="Raleway Light" pitchFamily="2" charset="0"/>
                </a:rPr>
                <a:t>cấp</a:t>
              </a:r>
              <a:r>
                <a:rPr lang="en-US" sz="1200" dirty="0">
                  <a:latin typeface="Raleway Light" pitchFamily="2" charset="0"/>
                </a:rPr>
                <a:t> </a:t>
              </a:r>
              <a:r>
                <a:rPr lang="en-US" sz="1200" dirty="0" err="1">
                  <a:latin typeface="Raleway Light" pitchFamily="2" charset="0"/>
                </a:rPr>
                <a:t>địa</a:t>
              </a:r>
              <a:r>
                <a:rPr lang="en-US" sz="1200" dirty="0">
                  <a:latin typeface="Raleway Light" pitchFamily="2" charset="0"/>
                </a:rPr>
                <a:t> </a:t>
              </a:r>
              <a:r>
                <a:rPr lang="vi-VN" sz="1200" dirty="0">
                  <a:latin typeface="Raleway Light" pitchFamily="2" charset="0"/>
                </a:rPr>
                <a:t>chủ câu kết với thực dân Pháp</a:t>
              </a:r>
              <a:r>
                <a:rPr lang="en-US" sz="1200" dirty="0">
                  <a:latin typeface="Raleway Light" pitchFamily="2" charset="0"/>
                </a:rPr>
                <a:t>, m</a:t>
              </a:r>
              <a:r>
                <a:rPr lang="vi-VN" sz="1200" dirty="0">
                  <a:latin typeface="Raleway Light" pitchFamily="2" charset="0"/>
                </a:rPr>
                <a:t>ột bộ phận khác trở thành lãnh đạo phong trào nông dân chống thực dân Pháp và phong kiến phản động</a:t>
              </a:r>
              <a:r>
                <a:rPr lang="en-US" sz="1200" dirty="0">
                  <a:latin typeface="Raleway Light" pitchFamily="2" charset="0"/>
                </a:rPr>
                <a:t>, m</a:t>
              </a:r>
              <a:r>
                <a:rPr lang="vi-VN" sz="1200" dirty="0">
                  <a:latin typeface="Raleway Light" pitchFamily="2" charset="0"/>
                </a:rPr>
                <a:t>ột bộ phận nhỏ chuyển sang kinh doanh theo lối tư bản.</a:t>
              </a:r>
              <a:endParaRPr lang="en-US" sz="1200" dirty="0">
                <a:latin typeface="Raleway Light" pitchFamily="2" charset="0"/>
              </a:endParaRPr>
            </a:p>
          </p:txBody>
        </p:sp>
      </p:grpSp>
      <p:pic>
        <p:nvPicPr>
          <p:cNvPr id="24" name="Picture 15">
            <a:extLst>
              <a:ext uri="{FF2B5EF4-FFF2-40B4-BE49-F238E27FC236}">
                <a16:creationId xmlns:a16="http://schemas.microsoft.com/office/drawing/2014/main" id="{A134E789-74ED-45C3-BCDF-9A4489B940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6485815" flipH="1">
            <a:off x="1070735" y="2590934"/>
            <a:ext cx="849498" cy="488819"/>
          </a:xfrm>
          <a:prstGeom prst="rect">
            <a:avLst/>
          </a:prstGeom>
        </p:spPr>
      </p:pic>
      <p:grpSp>
        <p:nvGrpSpPr>
          <p:cNvPr id="35" name="Group 4">
            <a:extLst>
              <a:ext uri="{FF2B5EF4-FFF2-40B4-BE49-F238E27FC236}">
                <a16:creationId xmlns:a16="http://schemas.microsoft.com/office/drawing/2014/main" id="{CD0AD93F-69C5-43DA-A4EA-29AD1F8F3AEC}"/>
              </a:ext>
            </a:extLst>
          </p:cNvPr>
          <p:cNvGrpSpPr/>
          <p:nvPr/>
        </p:nvGrpSpPr>
        <p:grpSpPr>
          <a:xfrm>
            <a:off x="4857287" y="3007205"/>
            <a:ext cx="3743044" cy="1668439"/>
            <a:chOff x="432102" y="674561"/>
            <a:chExt cx="8239970" cy="2345457"/>
          </a:xfrm>
        </p:grpSpPr>
        <p:sp>
          <p:nvSpPr>
            <p:cNvPr id="36" name="Freeform 5">
              <a:extLst>
                <a:ext uri="{FF2B5EF4-FFF2-40B4-BE49-F238E27FC236}">
                  <a16:creationId xmlns:a16="http://schemas.microsoft.com/office/drawing/2014/main" id="{8D057453-AF0A-43F0-A9B7-896C24384BAC}"/>
                </a:ext>
              </a:extLst>
            </p:cNvPr>
            <p:cNvSpPr/>
            <p:nvPr/>
          </p:nvSpPr>
          <p:spPr>
            <a:xfrm>
              <a:off x="432102" y="674561"/>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7" name="Group 4">
            <a:extLst>
              <a:ext uri="{FF2B5EF4-FFF2-40B4-BE49-F238E27FC236}">
                <a16:creationId xmlns:a16="http://schemas.microsoft.com/office/drawing/2014/main" id="{F8BFD04A-9339-4F69-B65C-408625EAE7FB}"/>
              </a:ext>
            </a:extLst>
          </p:cNvPr>
          <p:cNvGrpSpPr/>
          <p:nvPr/>
        </p:nvGrpSpPr>
        <p:grpSpPr>
          <a:xfrm>
            <a:off x="5099228" y="3042790"/>
            <a:ext cx="3236224" cy="1539894"/>
            <a:chOff x="-35883" y="-2139484"/>
            <a:chExt cx="7343560" cy="2188404"/>
          </a:xfrm>
        </p:grpSpPr>
        <p:grpSp>
          <p:nvGrpSpPr>
            <p:cNvPr id="38" name="Group 5">
              <a:extLst>
                <a:ext uri="{FF2B5EF4-FFF2-40B4-BE49-F238E27FC236}">
                  <a16:creationId xmlns:a16="http://schemas.microsoft.com/office/drawing/2014/main" id="{F186D52E-453C-485A-8445-696BE6A98D12}"/>
                </a:ext>
              </a:extLst>
            </p:cNvPr>
            <p:cNvGrpSpPr/>
            <p:nvPr/>
          </p:nvGrpSpPr>
          <p:grpSpPr>
            <a:xfrm>
              <a:off x="-35883" y="-2139484"/>
              <a:ext cx="7343560" cy="2188404"/>
              <a:chOff x="-37804" y="-2254015"/>
              <a:chExt cx="7736674" cy="2305554"/>
            </a:xfrm>
          </p:grpSpPr>
          <p:sp>
            <p:nvSpPr>
              <p:cNvPr id="40" name="Freeform 6">
                <a:extLst>
                  <a:ext uri="{FF2B5EF4-FFF2-40B4-BE49-F238E27FC236}">
                    <a16:creationId xmlns:a16="http://schemas.microsoft.com/office/drawing/2014/main" id="{5950199B-2A8A-4A2E-A2D8-9B593DA7285E}"/>
                  </a:ext>
                </a:extLst>
              </p:cNvPr>
              <p:cNvSpPr/>
              <p:nvPr/>
            </p:nvSpPr>
            <p:spPr>
              <a:xfrm>
                <a:off x="-37804" y="-2254015"/>
                <a:ext cx="7736674" cy="2305554"/>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9" name="TextBox 7">
              <a:extLst>
                <a:ext uri="{FF2B5EF4-FFF2-40B4-BE49-F238E27FC236}">
                  <a16:creationId xmlns:a16="http://schemas.microsoft.com/office/drawing/2014/main" id="{8C745537-7725-4C59-8BD0-9D964A6328C6}"/>
                </a:ext>
              </a:extLst>
            </p:cNvPr>
            <p:cNvSpPr txBox="1"/>
            <p:nvPr/>
          </p:nvSpPr>
          <p:spPr>
            <a:xfrm>
              <a:off x="136316" y="-1822286"/>
              <a:ext cx="6971247" cy="1356559"/>
            </a:xfrm>
            <a:prstGeom prst="rect">
              <a:avLst/>
            </a:prstGeom>
          </p:spPr>
          <p:txBody>
            <a:bodyPr wrap="square" lIns="0" tIns="0" rIns="0" bIns="0" rtlCol="0" anchor="t">
              <a:spAutoFit/>
            </a:bodyPr>
            <a:lstStyle/>
            <a:p>
              <a:pPr algn="ctr">
                <a:lnSpc>
                  <a:spcPts val="1907"/>
                </a:lnSpc>
              </a:pPr>
              <a:r>
                <a:rPr lang="vi-VN" sz="1200" dirty="0">
                  <a:latin typeface="Raleway Light" pitchFamily="2" charset="0"/>
                </a:rPr>
                <a:t>Giai cấp nông dân chiếm số lượng đông đảo nhất (khoảng hơn 90% dân số), đồng thời là một giai cấp bị phong kiến, thực dân bóc lột nặng nề nhất</a:t>
              </a:r>
              <a:endParaRPr lang="en-US" sz="1200" dirty="0">
                <a:latin typeface="Raleway Light" pitchFamily="2" charset="0"/>
              </a:endParaRPr>
            </a:p>
          </p:txBody>
        </p:sp>
      </p:grpSp>
      <p:pic>
        <p:nvPicPr>
          <p:cNvPr id="26" name="Picture 12">
            <a:extLst>
              <a:ext uri="{FF2B5EF4-FFF2-40B4-BE49-F238E27FC236}">
                <a16:creationId xmlns:a16="http://schemas.microsoft.com/office/drawing/2014/main" id="{7FF5F635-F694-4932-95CE-0A9F397405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4942186" flipV="1">
            <a:off x="7772160" y="2425113"/>
            <a:ext cx="868764" cy="446979"/>
          </a:xfrm>
          <a:prstGeom prst="rect">
            <a:avLst/>
          </a:prstGeom>
        </p:spPr>
      </p:pic>
      <p:pic>
        <p:nvPicPr>
          <p:cNvPr id="42" name="Picture 41">
            <a:extLst>
              <a:ext uri="{FF2B5EF4-FFF2-40B4-BE49-F238E27FC236}">
                <a16:creationId xmlns:a16="http://schemas.microsoft.com/office/drawing/2014/main" id="{EACF5FF3-E34C-4BFB-97C8-D21BB78613DF}"/>
              </a:ext>
            </a:extLst>
          </p:cNvPr>
          <p:cNvPicPr>
            <a:picLocks noChangeAspect="1"/>
          </p:cNvPicPr>
          <p:nvPr/>
        </p:nvPicPr>
        <p:blipFill>
          <a:blip r:embed="rId12"/>
          <a:stretch>
            <a:fillRect/>
          </a:stretch>
        </p:blipFill>
        <p:spPr>
          <a:xfrm>
            <a:off x="8051625" y="187704"/>
            <a:ext cx="679558" cy="592914"/>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E3E6F1-342F-4BEA-B6B8-3A79305720FD}"/>
              </a:ext>
            </a:extLst>
          </p:cNvPr>
          <p:cNvPicPr>
            <a:picLocks noChangeAspect="1"/>
          </p:cNvPicPr>
          <p:nvPr/>
        </p:nvPicPr>
        <p:blipFill>
          <a:blip r:embed="rId2"/>
          <a:stretch>
            <a:fillRect/>
          </a:stretch>
        </p:blipFill>
        <p:spPr>
          <a:xfrm>
            <a:off x="564742" y="1604436"/>
            <a:ext cx="3390103" cy="1051459"/>
          </a:xfrm>
          <a:prstGeom prst="rect">
            <a:avLst/>
          </a:prstGeom>
        </p:spPr>
      </p:pic>
      <p:pic>
        <p:nvPicPr>
          <p:cNvPr id="9" name="Picture 8">
            <a:extLst>
              <a:ext uri="{FF2B5EF4-FFF2-40B4-BE49-F238E27FC236}">
                <a16:creationId xmlns:a16="http://schemas.microsoft.com/office/drawing/2014/main" id="{1DC82A3E-1D54-409D-B391-42CE1D8A1A55}"/>
              </a:ext>
            </a:extLst>
          </p:cNvPr>
          <p:cNvPicPr>
            <a:picLocks noChangeAspect="1"/>
          </p:cNvPicPr>
          <p:nvPr/>
        </p:nvPicPr>
        <p:blipFill>
          <a:blip r:embed="rId3"/>
          <a:stretch>
            <a:fillRect/>
          </a:stretch>
        </p:blipFill>
        <p:spPr>
          <a:xfrm>
            <a:off x="5229592" y="1585998"/>
            <a:ext cx="3044612" cy="1080212"/>
          </a:xfrm>
          <a:prstGeom prst="rect">
            <a:avLst/>
          </a:prstGeom>
        </p:spPr>
      </p:pic>
      <p:grpSp>
        <p:nvGrpSpPr>
          <p:cNvPr id="27" name="Group 4">
            <a:extLst>
              <a:ext uri="{FF2B5EF4-FFF2-40B4-BE49-F238E27FC236}">
                <a16:creationId xmlns:a16="http://schemas.microsoft.com/office/drawing/2014/main" id="{66CE3D55-F83A-4CB1-8C8D-4402BDACBA2B}"/>
              </a:ext>
            </a:extLst>
          </p:cNvPr>
          <p:cNvGrpSpPr/>
          <p:nvPr/>
        </p:nvGrpSpPr>
        <p:grpSpPr>
          <a:xfrm>
            <a:off x="4387041" y="432286"/>
            <a:ext cx="3390103" cy="1080212"/>
            <a:chOff x="76918" y="-349194"/>
            <a:chExt cx="8239970" cy="2517222"/>
          </a:xfrm>
        </p:grpSpPr>
        <p:sp>
          <p:nvSpPr>
            <p:cNvPr id="28" name="Freeform 5">
              <a:extLst>
                <a:ext uri="{FF2B5EF4-FFF2-40B4-BE49-F238E27FC236}">
                  <a16:creationId xmlns:a16="http://schemas.microsoft.com/office/drawing/2014/main" id="{8FAAC745-5157-4296-BE29-3A4D4E9AD881}"/>
                </a:ext>
              </a:extLst>
            </p:cNvPr>
            <p:cNvSpPr/>
            <p:nvPr/>
          </p:nvSpPr>
          <p:spPr>
            <a:xfrm>
              <a:off x="76918" y="-349194"/>
              <a:ext cx="8239970" cy="2517222"/>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2" name="Group 2"/>
          <p:cNvGrpSpPr/>
          <p:nvPr/>
        </p:nvGrpSpPr>
        <p:grpSpPr>
          <a:xfrm>
            <a:off x="288384" y="1105503"/>
            <a:ext cx="3750084" cy="366806"/>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8F8F8"/>
            </a:solidFill>
          </p:spPr>
        </p:sp>
      </p:grpSp>
      <p:grpSp>
        <p:nvGrpSpPr>
          <p:cNvPr id="4" name="Group 4"/>
          <p:cNvGrpSpPr/>
          <p:nvPr/>
        </p:nvGrpSpPr>
        <p:grpSpPr>
          <a:xfrm>
            <a:off x="4461164" y="528915"/>
            <a:ext cx="3208481" cy="963526"/>
            <a:chOff x="-2752707" y="-461227"/>
            <a:chExt cx="8555950" cy="2569402"/>
          </a:xfrm>
        </p:grpSpPr>
        <p:grpSp>
          <p:nvGrpSpPr>
            <p:cNvPr id="5" name="Group 5"/>
            <p:cNvGrpSpPr/>
            <p:nvPr/>
          </p:nvGrpSpPr>
          <p:grpSpPr>
            <a:xfrm>
              <a:off x="-2752707" y="-453976"/>
              <a:ext cx="8555950" cy="2562151"/>
              <a:chOff x="-2900064" y="-478278"/>
              <a:chExt cx="9013965" cy="2699308"/>
            </a:xfrm>
          </p:grpSpPr>
          <p:sp>
            <p:nvSpPr>
              <p:cNvPr id="6" name="Freeform 6"/>
              <p:cNvSpPr/>
              <p:nvPr/>
            </p:nvSpPr>
            <p:spPr>
              <a:xfrm>
                <a:off x="-2900064" y="-478278"/>
                <a:ext cx="9013965" cy="2699308"/>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7" name="TextBox 7"/>
            <p:cNvSpPr txBox="1"/>
            <p:nvPr/>
          </p:nvSpPr>
          <p:spPr>
            <a:xfrm>
              <a:off x="-2653435" y="-461227"/>
              <a:ext cx="7813673" cy="2530095"/>
            </a:xfrm>
            <a:prstGeom prst="rect">
              <a:avLst/>
            </a:prstGeom>
          </p:spPr>
          <p:txBody>
            <a:bodyPr wrap="square" lIns="0" tIns="0" rIns="0" bIns="0" rtlCol="0" anchor="t">
              <a:spAutoFit/>
            </a:bodyPr>
            <a:lstStyle/>
            <a:p>
              <a:pPr algn="ctr">
                <a:lnSpc>
                  <a:spcPts val="1907"/>
                </a:lnSpc>
              </a:pPr>
              <a:r>
                <a:rPr lang="vi-VN" sz="1200" dirty="0">
                  <a:latin typeface="Raleway Light" pitchFamily="2" charset="0"/>
                </a:rPr>
                <a:t>Các sĩ phu phong kiến cũng có sự phân hóa</a:t>
              </a:r>
              <a:r>
                <a:rPr lang="en-US" sz="1200" dirty="0">
                  <a:latin typeface="Raleway Light" pitchFamily="2" charset="0"/>
                </a:rPr>
                <a:t>, </a:t>
              </a:r>
              <a:r>
                <a:rPr lang="vi-VN" sz="1200" dirty="0">
                  <a:latin typeface="Raleway Light" pitchFamily="2" charset="0"/>
                </a:rPr>
                <a:t>Tầng lớp tiểu tư sản (tiểu thương, tiểu chủ, sinh viên,...) bị đế quốc, tư bản chèn ép, khinh miệt</a:t>
              </a:r>
              <a:endParaRPr lang="en-US" sz="1200" dirty="0">
                <a:latin typeface="Raleway Light" pitchFamily="2" charset="0"/>
              </a:endParaRPr>
            </a:p>
          </p:txBody>
        </p:sp>
      </p:grpSp>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652992">
            <a:off x="7161022" y="-75318"/>
            <a:ext cx="1324464" cy="525484"/>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4275964" y="4478670"/>
            <a:ext cx="721873" cy="679873"/>
          </a:xfrm>
          <a:prstGeom prst="rect">
            <a:avLst/>
          </a:prstGeom>
        </p:spPr>
      </p:pic>
      <p:sp>
        <p:nvSpPr>
          <p:cNvPr id="18" name="TextBox 18"/>
          <p:cNvSpPr txBox="1"/>
          <p:nvPr/>
        </p:nvSpPr>
        <p:spPr>
          <a:xfrm>
            <a:off x="609047" y="519211"/>
            <a:ext cx="4464201" cy="492827"/>
          </a:xfrm>
          <a:prstGeom prst="rect">
            <a:avLst/>
          </a:prstGeom>
        </p:spPr>
        <p:txBody>
          <a:bodyPr lIns="0" tIns="0" rIns="0" bIns="0" rtlCol="0" anchor="t">
            <a:spAutoFit/>
          </a:bodyPr>
          <a:lstStyle/>
          <a:p>
            <a:pPr>
              <a:lnSpc>
                <a:spcPts val="3855"/>
              </a:lnSpc>
            </a:pPr>
            <a:r>
              <a:rPr lang="en-US" sz="3213" dirty="0" err="1">
                <a:latin typeface="Lucida Handwriting" panose="03010101010101010101" pitchFamily="66" charset="0"/>
              </a:rPr>
              <a:t>Về</a:t>
            </a:r>
            <a:r>
              <a:rPr lang="en-US" sz="3213" dirty="0">
                <a:latin typeface="Lucida Handwriting" panose="03010101010101010101" pitchFamily="66" charset="0"/>
              </a:rPr>
              <a:t> </a:t>
            </a:r>
            <a:r>
              <a:rPr lang="en-US" sz="3213" dirty="0" err="1">
                <a:latin typeface="Lucida Handwriting" panose="03010101010101010101" pitchFamily="66" charset="0"/>
              </a:rPr>
              <a:t>giai</a:t>
            </a:r>
            <a:r>
              <a:rPr lang="en-US" sz="3213" dirty="0">
                <a:latin typeface="Lucida Handwriting" panose="03010101010101010101" pitchFamily="66" charset="0"/>
              </a:rPr>
              <a:t> </a:t>
            </a:r>
            <a:r>
              <a:rPr lang="en-US" sz="3213" dirty="0" err="1">
                <a:latin typeface="Lucida Handwriting" panose="03010101010101010101" pitchFamily="66" charset="0"/>
              </a:rPr>
              <a:t>cấp</a:t>
            </a:r>
            <a:r>
              <a:rPr lang="en-US" sz="3213" dirty="0">
                <a:latin typeface="Lucida Handwriting" panose="03010101010101010101" pitchFamily="66" charset="0"/>
              </a:rPr>
              <a:t> ở</a:t>
            </a:r>
            <a:endParaRPr lang="en-US" sz="3213" i="1" dirty="0">
              <a:latin typeface="Lucida Handwriting" panose="03010101010101010101" pitchFamily="66" charset="0"/>
            </a:endParaRPr>
          </a:p>
        </p:txBody>
      </p:sp>
      <p:sp>
        <p:nvSpPr>
          <p:cNvPr id="19" name="TextBox 19"/>
          <p:cNvSpPr txBox="1"/>
          <p:nvPr/>
        </p:nvSpPr>
        <p:spPr>
          <a:xfrm>
            <a:off x="405047" y="1003308"/>
            <a:ext cx="4366824" cy="473976"/>
          </a:xfrm>
          <a:prstGeom prst="rect">
            <a:avLst/>
          </a:prstGeom>
        </p:spPr>
        <p:txBody>
          <a:bodyPr wrap="square" lIns="0" tIns="0" rIns="0" bIns="0" rtlCol="0" anchor="t">
            <a:spAutoFit/>
          </a:bodyPr>
          <a:lstStyle/>
          <a:p>
            <a:pPr>
              <a:lnSpc>
                <a:spcPts val="4162"/>
              </a:lnSpc>
            </a:pPr>
            <a:r>
              <a:rPr lang="en-US" sz="2000" dirty="0" err="1"/>
              <a:t>Việt</a:t>
            </a:r>
            <a:r>
              <a:rPr lang="en-US" sz="2000" dirty="0"/>
              <a:t> Nam </a:t>
            </a:r>
            <a:r>
              <a:rPr lang="en-US" sz="2000" dirty="0" err="1"/>
              <a:t>dưới</a:t>
            </a:r>
            <a:r>
              <a:rPr lang="en-US" sz="2000" dirty="0"/>
              <a:t> </a:t>
            </a:r>
            <a:r>
              <a:rPr lang="en-US" sz="2000" dirty="0" err="1"/>
              <a:t>thời</a:t>
            </a:r>
            <a:r>
              <a:rPr lang="en-US" sz="2000" dirty="0"/>
              <a:t> </a:t>
            </a:r>
            <a:r>
              <a:rPr lang="en-US" sz="2000" dirty="0" err="1"/>
              <a:t>Pháp</a:t>
            </a:r>
            <a:r>
              <a:rPr lang="en-US" sz="2000" dirty="0"/>
              <a:t> </a:t>
            </a:r>
            <a:r>
              <a:rPr lang="en-US" sz="2000" dirty="0" err="1"/>
              <a:t>thuộc</a:t>
            </a:r>
            <a:endParaRPr lang="en-US" sz="2000" dirty="0"/>
          </a:p>
        </p:txBody>
      </p:sp>
      <p:grpSp>
        <p:nvGrpSpPr>
          <p:cNvPr id="29" name="Group 4">
            <a:extLst>
              <a:ext uri="{FF2B5EF4-FFF2-40B4-BE49-F238E27FC236}">
                <a16:creationId xmlns:a16="http://schemas.microsoft.com/office/drawing/2014/main" id="{ED26C28A-B2F9-4CB6-9F0B-54D160576EBC}"/>
              </a:ext>
            </a:extLst>
          </p:cNvPr>
          <p:cNvGrpSpPr/>
          <p:nvPr/>
        </p:nvGrpSpPr>
        <p:grpSpPr>
          <a:xfrm>
            <a:off x="461859" y="2885613"/>
            <a:ext cx="3999305" cy="1825601"/>
            <a:chOff x="76918" y="-177429"/>
            <a:chExt cx="8239970" cy="2345457"/>
          </a:xfrm>
        </p:grpSpPr>
        <p:sp>
          <p:nvSpPr>
            <p:cNvPr id="30" name="Freeform 5">
              <a:extLst>
                <a:ext uri="{FF2B5EF4-FFF2-40B4-BE49-F238E27FC236}">
                  <a16:creationId xmlns:a16="http://schemas.microsoft.com/office/drawing/2014/main" id="{043CA53B-A9A3-4353-BB26-0E1FAC8F468F}"/>
                </a:ext>
              </a:extLst>
            </p:cNvPr>
            <p:cNvSpPr/>
            <p:nvPr/>
          </p:nvSpPr>
          <p:spPr>
            <a:xfrm>
              <a:off x="76918" y="-177429"/>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1" name="Group 4">
            <a:extLst>
              <a:ext uri="{FF2B5EF4-FFF2-40B4-BE49-F238E27FC236}">
                <a16:creationId xmlns:a16="http://schemas.microsoft.com/office/drawing/2014/main" id="{940F1011-171E-447F-AB13-F20654CC55C9}"/>
              </a:ext>
            </a:extLst>
          </p:cNvPr>
          <p:cNvGrpSpPr/>
          <p:nvPr/>
        </p:nvGrpSpPr>
        <p:grpSpPr>
          <a:xfrm>
            <a:off x="551788" y="3014879"/>
            <a:ext cx="3685309" cy="1609410"/>
            <a:chOff x="-774190" y="-2504041"/>
            <a:chExt cx="8378640" cy="4291758"/>
          </a:xfrm>
        </p:grpSpPr>
        <p:grpSp>
          <p:nvGrpSpPr>
            <p:cNvPr id="32" name="Group 5">
              <a:extLst>
                <a:ext uri="{FF2B5EF4-FFF2-40B4-BE49-F238E27FC236}">
                  <a16:creationId xmlns:a16="http://schemas.microsoft.com/office/drawing/2014/main" id="{DF9FBDA4-5FED-4DB1-8212-5D3DD138CB5D}"/>
                </a:ext>
              </a:extLst>
            </p:cNvPr>
            <p:cNvGrpSpPr/>
            <p:nvPr/>
          </p:nvGrpSpPr>
          <p:grpSpPr>
            <a:xfrm>
              <a:off x="-774190" y="-2504041"/>
              <a:ext cx="8378640" cy="4291758"/>
              <a:chOff x="-815634" y="-2638088"/>
              <a:chExt cx="8827164" cy="4521505"/>
            </a:xfrm>
          </p:grpSpPr>
          <p:sp>
            <p:nvSpPr>
              <p:cNvPr id="34" name="Freeform 6">
                <a:extLst>
                  <a:ext uri="{FF2B5EF4-FFF2-40B4-BE49-F238E27FC236}">
                    <a16:creationId xmlns:a16="http://schemas.microsoft.com/office/drawing/2014/main" id="{224C7EBC-6AC0-468C-95AD-1DD3FE4A427B}"/>
                  </a:ext>
                </a:extLst>
              </p:cNvPr>
              <p:cNvSpPr/>
              <p:nvPr/>
            </p:nvSpPr>
            <p:spPr>
              <a:xfrm>
                <a:off x="-815634" y="-2638088"/>
                <a:ext cx="8827164" cy="4521505"/>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3" name="TextBox 7">
              <a:extLst>
                <a:ext uri="{FF2B5EF4-FFF2-40B4-BE49-F238E27FC236}">
                  <a16:creationId xmlns:a16="http://schemas.microsoft.com/office/drawing/2014/main" id="{CFD778DD-6C54-4BDF-8A75-65118F34B27B}"/>
                </a:ext>
              </a:extLst>
            </p:cNvPr>
            <p:cNvSpPr txBox="1"/>
            <p:nvPr/>
          </p:nvSpPr>
          <p:spPr>
            <a:xfrm>
              <a:off x="-774190" y="-1914497"/>
              <a:ext cx="8147843" cy="3248750"/>
            </a:xfrm>
            <a:prstGeom prst="rect">
              <a:avLst/>
            </a:prstGeom>
          </p:spPr>
          <p:txBody>
            <a:bodyPr wrap="square" lIns="0" tIns="0" rIns="0" bIns="0" rtlCol="0" anchor="t">
              <a:spAutoFit/>
            </a:bodyPr>
            <a:lstStyle/>
            <a:p>
              <a:pPr algn="ctr">
                <a:lnSpc>
                  <a:spcPts val="1907"/>
                </a:lnSpc>
              </a:pPr>
              <a:r>
                <a:rPr lang="vi-VN" dirty="0">
                  <a:latin typeface="Raleway Light" pitchFamily="2" charset="0"/>
                </a:rPr>
                <a:t>Giai cấp công nhân Việt Nam được hình thành gắn với các cuộc khai thác thuộc địanhanh chóng phát triển từ “tự phát” đến “tự giác”, thể hiện là giai cấp có năng lực lãnh đạo cách mạng</a:t>
              </a:r>
              <a:endParaRPr lang="en-US" dirty="0">
                <a:latin typeface="Raleway Light" pitchFamily="2" charset="0"/>
              </a:endParaRPr>
            </a:p>
          </p:txBody>
        </p:sp>
      </p:grpSp>
      <p:pic>
        <p:nvPicPr>
          <p:cNvPr id="24" name="Picture 15">
            <a:extLst>
              <a:ext uri="{FF2B5EF4-FFF2-40B4-BE49-F238E27FC236}">
                <a16:creationId xmlns:a16="http://schemas.microsoft.com/office/drawing/2014/main" id="{A134E789-74ED-45C3-BCDF-9A4489B940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rot="16485815" flipH="1">
            <a:off x="207306" y="2587349"/>
            <a:ext cx="849498" cy="488819"/>
          </a:xfrm>
          <a:prstGeom prst="rect">
            <a:avLst/>
          </a:prstGeom>
        </p:spPr>
      </p:pic>
      <p:grpSp>
        <p:nvGrpSpPr>
          <p:cNvPr id="35" name="Group 4">
            <a:extLst>
              <a:ext uri="{FF2B5EF4-FFF2-40B4-BE49-F238E27FC236}">
                <a16:creationId xmlns:a16="http://schemas.microsoft.com/office/drawing/2014/main" id="{CD0AD93F-69C5-43DA-A4EA-29AD1F8F3AEC}"/>
              </a:ext>
            </a:extLst>
          </p:cNvPr>
          <p:cNvGrpSpPr/>
          <p:nvPr/>
        </p:nvGrpSpPr>
        <p:grpSpPr>
          <a:xfrm>
            <a:off x="5009966" y="2964193"/>
            <a:ext cx="3743044" cy="1668439"/>
            <a:chOff x="432102" y="674561"/>
            <a:chExt cx="8239970" cy="2345457"/>
          </a:xfrm>
        </p:grpSpPr>
        <p:sp>
          <p:nvSpPr>
            <p:cNvPr id="36" name="Freeform 5">
              <a:extLst>
                <a:ext uri="{FF2B5EF4-FFF2-40B4-BE49-F238E27FC236}">
                  <a16:creationId xmlns:a16="http://schemas.microsoft.com/office/drawing/2014/main" id="{8D057453-AF0A-43F0-A9B7-896C24384BAC}"/>
                </a:ext>
              </a:extLst>
            </p:cNvPr>
            <p:cNvSpPr/>
            <p:nvPr/>
          </p:nvSpPr>
          <p:spPr>
            <a:xfrm>
              <a:off x="432102" y="674561"/>
              <a:ext cx="8239970" cy="2345457"/>
            </a:xfrm>
            <a:custGeom>
              <a:avLst/>
              <a:gdLst/>
              <a:ahLst/>
              <a:cxnLst/>
              <a:rect l="l" t="t" r="r" b="b"/>
              <a:pathLst>
                <a:path w="8239971" h="2345456">
                  <a:moveTo>
                    <a:pt x="7612193" y="2290978"/>
                  </a:moveTo>
                  <a:cubicBezTo>
                    <a:pt x="7612193" y="2290978"/>
                    <a:pt x="6881318" y="2345456"/>
                    <a:pt x="5797999" y="2342834"/>
                  </a:cubicBezTo>
                  <a:cubicBezTo>
                    <a:pt x="3166192" y="2340672"/>
                    <a:pt x="1057074" y="2332847"/>
                    <a:pt x="1057074" y="2332847"/>
                  </a:cubicBezTo>
                  <a:cubicBezTo>
                    <a:pt x="812932" y="2324013"/>
                    <a:pt x="449110" y="2302782"/>
                    <a:pt x="282371" y="2244605"/>
                  </a:cubicBezTo>
                  <a:cubicBezTo>
                    <a:pt x="4469" y="2147642"/>
                    <a:pt x="0" y="1974363"/>
                    <a:pt x="0" y="1574688"/>
                  </a:cubicBezTo>
                  <a:lnTo>
                    <a:pt x="0" y="1574675"/>
                  </a:lnTo>
                  <a:cubicBezTo>
                    <a:pt x="8536" y="491230"/>
                    <a:pt x="0" y="345608"/>
                    <a:pt x="77597" y="223930"/>
                  </a:cubicBezTo>
                  <a:cubicBezTo>
                    <a:pt x="217372" y="4759"/>
                    <a:pt x="519255" y="4073"/>
                    <a:pt x="937909" y="4073"/>
                  </a:cubicBezTo>
                  <a:cubicBezTo>
                    <a:pt x="937909" y="4073"/>
                    <a:pt x="2061912" y="15681"/>
                    <a:pt x="4827563" y="7673"/>
                  </a:cubicBezTo>
                  <a:cubicBezTo>
                    <a:pt x="6662391" y="0"/>
                    <a:pt x="7379124" y="6979"/>
                    <a:pt x="7379124" y="6979"/>
                  </a:cubicBezTo>
                  <a:cubicBezTo>
                    <a:pt x="7747432" y="14458"/>
                    <a:pt x="7885692" y="42638"/>
                    <a:pt x="8083431" y="165219"/>
                  </a:cubicBezTo>
                  <a:cubicBezTo>
                    <a:pt x="8234449" y="258836"/>
                    <a:pt x="8239971" y="476157"/>
                    <a:pt x="8230830" y="1574675"/>
                  </a:cubicBezTo>
                  <a:lnTo>
                    <a:pt x="8230830" y="1574688"/>
                  </a:lnTo>
                  <a:cubicBezTo>
                    <a:pt x="8230829" y="2092328"/>
                    <a:pt x="8188046" y="2240916"/>
                    <a:pt x="7612193" y="2290978"/>
                  </a:cubicBezTo>
                  <a:close/>
                </a:path>
              </a:pathLst>
            </a:custGeom>
            <a:solidFill>
              <a:srgbClr val="F8F8F8"/>
            </a:solidFill>
          </p:spPr>
        </p:sp>
      </p:grpSp>
      <p:grpSp>
        <p:nvGrpSpPr>
          <p:cNvPr id="37" name="Group 4">
            <a:extLst>
              <a:ext uri="{FF2B5EF4-FFF2-40B4-BE49-F238E27FC236}">
                <a16:creationId xmlns:a16="http://schemas.microsoft.com/office/drawing/2014/main" id="{F8BFD04A-9339-4F69-B65C-408625EAE7FB}"/>
              </a:ext>
            </a:extLst>
          </p:cNvPr>
          <p:cNvGrpSpPr/>
          <p:nvPr/>
        </p:nvGrpSpPr>
        <p:grpSpPr>
          <a:xfrm>
            <a:off x="5263376" y="3042790"/>
            <a:ext cx="3236224" cy="1637068"/>
            <a:chOff x="-2035769" y="-4151106"/>
            <a:chExt cx="7343560" cy="2326501"/>
          </a:xfrm>
        </p:grpSpPr>
        <p:grpSp>
          <p:nvGrpSpPr>
            <p:cNvPr id="38" name="Group 5">
              <a:extLst>
                <a:ext uri="{FF2B5EF4-FFF2-40B4-BE49-F238E27FC236}">
                  <a16:creationId xmlns:a16="http://schemas.microsoft.com/office/drawing/2014/main" id="{F186D52E-453C-485A-8445-696BE6A98D12}"/>
                </a:ext>
              </a:extLst>
            </p:cNvPr>
            <p:cNvGrpSpPr/>
            <p:nvPr/>
          </p:nvGrpSpPr>
          <p:grpSpPr>
            <a:xfrm>
              <a:off x="-2035769" y="-4151106"/>
              <a:ext cx="7343560" cy="2188404"/>
              <a:chOff x="-2144747" y="-4373324"/>
              <a:chExt cx="7736674" cy="2305554"/>
            </a:xfrm>
          </p:grpSpPr>
          <p:sp>
            <p:nvSpPr>
              <p:cNvPr id="40" name="Freeform 6">
                <a:extLst>
                  <a:ext uri="{FF2B5EF4-FFF2-40B4-BE49-F238E27FC236}">
                    <a16:creationId xmlns:a16="http://schemas.microsoft.com/office/drawing/2014/main" id="{5950199B-2A8A-4A2E-A2D8-9B593DA7285E}"/>
                  </a:ext>
                </a:extLst>
              </p:cNvPr>
              <p:cNvSpPr/>
              <p:nvPr/>
            </p:nvSpPr>
            <p:spPr>
              <a:xfrm>
                <a:off x="-2144747" y="-4373324"/>
                <a:ext cx="7736674" cy="2305554"/>
              </a:xfrm>
              <a:custGeom>
                <a:avLst/>
                <a:gdLst/>
                <a:ahLst/>
                <a:cxnLst/>
                <a:rect l="l" t="t" r="r" b="b"/>
                <a:pathLst>
                  <a:path w="7736673" h="2305554">
                    <a:moveTo>
                      <a:pt x="7231214" y="2283964"/>
                    </a:moveTo>
                    <a:cubicBezTo>
                      <a:pt x="7224864" y="2290314"/>
                      <a:pt x="7213433" y="2291584"/>
                      <a:pt x="7205814" y="2290314"/>
                    </a:cubicBezTo>
                    <a:cubicBezTo>
                      <a:pt x="7149933" y="2287774"/>
                      <a:pt x="7095323" y="2287774"/>
                      <a:pt x="7039444" y="2286504"/>
                    </a:cubicBezTo>
                    <a:cubicBezTo>
                      <a:pt x="6843864" y="2285234"/>
                      <a:pt x="6648283" y="2294124"/>
                      <a:pt x="6452704" y="2296664"/>
                    </a:cubicBezTo>
                    <a:cubicBezTo>
                      <a:pt x="6288873" y="2299204"/>
                      <a:pt x="6123773" y="2300474"/>
                      <a:pt x="5959944" y="2301744"/>
                    </a:cubicBezTo>
                    <a:cubicBezTo>
                      <a:pt x="4305838" y="2303014"/>
                      <a:pt x="2044243" y="2304284"/>
                      <a:pt x="1555750" y="2304284"/>
                    </a:cubicBezTo>
                    <a:cubicBezTo>
                      <a:pt x="1362710" y="2304284"/>
                      <a:pt x="1168400" y="2305554"/>
                      <a:pt x="975360" y="2305554"/>
                    </a:cubicBezTo>
                    <a:cubicBezTo>
                      <a:pt x="844550" y="2305554"/>
                      <a:pt x="712470" y="2305554"/>
                      <a:pt x="581660" y="2305554"/>
                    </a:cubicBezTo>
                    <a:cubicBezTo>
                      <a:pt x="449580" y="2305554"/>
                      <a:pt x="317500" y="2303014"/>
                      <a:pt x="194310" y="2247134"/>
                    </a:cubicBezTo>
                    <a:cubicBezTo>
                      <a:pt x="109220" y="2207764"/>
                      <a:pt x="33020" y="2141724"/>
                      <a:pt x="29210" y="2042664"/>
                    </a:cubicBezTo>
                    <a:cubicBezTo>
                      <a:pt x="27940" y="2003294"/>
                      <a:pt x="26670" y="1962654"/>
                      <a:pt x="25400" y="1923284"/>
                    </a:cubicBezTo>
                    <a:cubicBezTo>
                      <a:pt x="21590" y="1735324"/>
                      <a:pt x="15240" y="1546094"/>
                      <a:pt x="10160" y="1356864"/>
                    </a:cubicBezTo>
                    <a:cubicBezTo>
                      <a:pt x="5080" y="1191764"/>
                      <a:pt x="0" y="868872"/>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138504" y="0"/>
                      <a:pt x="7246454" y="5080"/>
                    </a:cubicBezTo>
                    <a:cubicBezTo>
                      <a:pt x="7370914" y="11430"/>
                      <a:pt x="7506804" y="31750"/>
                      <a:pt x="7612214" y="102870"/>
                    </a:cubicBezTo>
                    <a:cubicBezTo>
                      <a:pt x="7651584" y="129540"/>
                      <a:pt x="7685873" y="163830"/>
                      <a:pt x="7706194" y="207010"/>
                    </a:cubicBezTo>
                    <a:cubicBezTo>
                      <a:pt x="7722704" y="241300"/>
                      <a:pt x="7726514" y="276860"/>
                      <a:pt x="7726514" y="314960"/>
                    </a:cubicBezTo>
                    <a:cubicBezTo>
                      <a:pt x="7723973" y="515620"/>
                      <a:pt x="7736673" y="1439414"/>
                      <a:pt x="7730323" y="1582924"/>
                    </a:cubicBezTo>
                    <a:cubicBezTo>
                      <a:pt x="7723973" y="1702304"/>
                      <a:pt x="7713814" y="1821684"/>
                      <a:pt x="7698573" y="1939794"/>
                    </a:cubicBezTo>
                    <a:cubicBezTo>
                      <a:pt x="7694764" y="1970274"/>
                      <a:pt x="7693494" y="2002024"/>
                      <a:pt x="7684604" y="2031234"/>
                    </a:cubicBezTo>
                    <a:cubicBezTo>
                      <a:pt x="7668094" y="2084574"/>
                      <a:pt x="7632534" y="2130294"/>
                      <a:pt x="7590623" y="2165854"/>
                    </a:cubicBezTo>
                    <a:cubicBezTo>
                      <a:pt x="7486484" y="2253484"/>
                      <a:pt x="7342973" y="2290314"/>
                      <a:pt x="7209623" y="2291584"/>
                    </a:cubicBezTo>
                    <a:cubicBezTo>
                      <a:pt x="7185494" y="2291584"/>
                      <a:pt x="7213434" y="2275074"/>
                      <a:pt x="7224864" y="2275074"/>
                    </a:cubicBezTo>
                    <a:cubicBezTo>
                      <a:pt x="7353134" y="2275074"/>
                      <a:pt x="7492834" y="2238244"/>
                      <a:pt x="7584273" y="2142994"/>
                    </a:cubicBezTo>
                    <a:cubicBezTo>
                      <a:pt x="7622373" y="2102354"/>
                      <a:pt x="7650314" y="2051554"/>
                      <a:pt x="7656664" y="1995674"/>
                    </a:cubicBezTo>
                    <a:cubicBezTo>
                      <a:pt x="7659204" y="1970274"/>
                      <a:pt x="7661744" y="1946144"/>
                      <a:pt x="7664284" y="1920744"/>
                    </a:cubicBezTo>
                    <a:cubicBezTo>
                      <a:pt x="7732864" y="1360674"/>
                      <a:pt x="7689684" y="382270"/>
                      <a:pt x="7689684" y="320040"/>
                    </a:cubicBezTo>
                    <a:cubicBezTo>
                      <a:pt x="7689684" y="275590"/>
                      <a:pt x="7682064" y="233680"/>
                      <a:pt x="7659204" y="195580"/>
                    </a:cubicBezTo>
                    <a:cubicBezTo>
                      <a:pt x="7633804" y="153670"/>
                      <a:pt x="7593164" y="121920"/>
                      <a:pt x="7549984" y="97790"/>
                    </a:cubicBezTo>
                    <a:cubicBezTo>
                      <a:pt x="7407744" y="19050"/>
                      <a:pt x="7240104" y="19050"/>
                      <a:pt x="7081354" y="20320"/>
                    </a:cubicBezTo>
                    <a:cubicBezTo>
                      <a:pt x="6911173"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027244"/>
                    </a:cubicBezTo>
                    <a:cubicBezTo>
                      <a:pt x="45720" y="1295904"/>
                      <a:pt x="52070" y="1497834"/>
                      <a:pt x="57150" y="1698494"/>
                    </a:cubicBezTo>
                    <a:cubicBezTo>
                      <a:pt x="60960" y="1811524"/>
                      <a:pt x="63500" y="1924553"/>
                      <a:pt x="67310" y="2037584"/>
                    </a:cubicBezTo>
                    <a:cubicBezTo>
                      <a:pt x="71120" y="2153153"/>
                      <a:pt x="176530" y="2220464"/>
                      <a:pt x="275590" y="2254753"/>
                    </a:cubicBezTo>
                    <a:cubicBezTo>
                      <a:pt x="356870" y="2282694"/>
                      <a:pt x="441960" y="2291584"/>
                      <a:pt x="527050" y="2291584"/>
                    </a:cubicBezTo>
                    <a:cubicBezTo>
                      <a:pt x="615950" y="2291584"/>
                      <a:pt x="703580" y="2291584"/>
                      <a:pt x="792480" y="2291584"/>
                    </a:cubicBezTo>
                    <a:cubicBezTo>
                      <a:pt x="962660" y="2291584"/>
                      <a:pt x="1131570" y="2291584"/>
                      <a:pt x="1301750" y="2290314"/>
                    </a:cubicBezTo>
                    <a:cubicBezTo>
                      <a:pt x="1504950" y="2290314"/>
                      <a:pt x="1708150" y="2289044"/>
                      <a:pt x="3701810" y="2287774"/>
                    </a:cubicBezTo>
                    <a:cubicBezTo>
                      <a:pt x="5766744" y="2286503"/>
                      <a:pt x="6074244" y="2285234"/>
                      <a:pt x="6259664" y="2283964"/>
                    </a:cubicBezTo>
                    <a:cubicBezTo>
                      <a:pt x="6380314" y="2282694"/>
                      <a:pt x="6500964" y="2281424"/>
                      <a:pt x="6621614" y="2277614"/>
                    </a:cubicBezTo>
                    <a:cubicBezTo>
                      <a:pt x="6823544" y="2269994"/>
                      <a:pt x="7026744" y="2266184"/>
                      <a:pt x="7228673" y="2273803"/>
                    </a:cubicBezTo>
                    <a:cubicBezTo>
                      <a:pt x="7237564" y="2275074"/>
                      <a:pt x="7236294" y="2278884"/>
                      <a:pt x="7231214" y="2283964"/>
                    </a:cubicBezTo>
                    <a:close/>
                  </a:path>
                </a:pathLst>
              </a:custGeom>
              <a:solidFill>
                <a:srgbClr val="000000"/>
              </a:solidFill>
            </p:spPr>
          </p:sp>
        </p:grpSp>
        <p:sp>
          <p:nvSpPr>
            <p:cNvPr id="39" name="TextBox 7">
              <a:extLst>
                <a:ext uri="{FF2B5EF4-FFF2-40B4-BE49-F238E27FC236}">
                  <a16:creationId xmlns:a16="http://schemas.microsoft.com/office/drawing/2014/main" id="{8C745537-7725-4C59-8BD0-9D964A6328C6}"/>
                </a:ext>
              </a:extLst>
            </p:cNvPr>
            <p:cNvSpPr txBox="1"/>
            <p:nvPr/>
          </p:nvSpPr>
          <p:spPr>
            <a:xfrm>
              <a:off x="-1694932" y="-3865501"/>
              <a:ext cx="6971248" cy="2040896"/>
            </a:xfrm>
            <a:prstGeom prst="rect">
              <a:avLst/>
            </a:prstGeom>
          </p:spPr>
          <p:txBody>
            <a:bodyPr wrap="square" lIns="0" tIns="0" rIns="0" bIns="0" rtlCol="0" anchor="t">
              <a:spAutoFit/>
            </a:bodyPr>
            <a:lstStyle/>
            <a:p>
              <a:pPr algn="ctr">
                <a:lnSpc>
                  <a:spcPts val="1907"/>
                </a:lnSpc>
              </a:pPr>
              <a:r>
                <a:rPr lang="vi-VN" dirty="0">
                  <a:latin typeface="Raleway Light" pitchFamily="2" charset="0"/>
                </a:rPr>
                <a:t>Giai cấp tư sản Việt Nam phần lớn tư sản dân tộc Việt Nam có tinh thần dân tộc, yêu nước nhưng không có khả năng tập hợp các giai tầng để tiến hành cách mạng</a:t>
              </a:r>
              <a:endParaRPr lang="en-US" dirty="0">
                <a:latin typeface="Raleway Light" pitchFamily="2" charset="0"/>
              </a:endParaRPr>
            </a:p>
            <a:p>
              <a:pPr algn="ctr">
                <a:lnSpc>
                  <a:spcPts val="1907"/>
                </a:lnSpc>
              </a:pPr>
              <a:endParaRPr lang="en-US" dirty="0">
                <a:latin typeface="Raleway Light" pitchFamily="2" charset="0"/>
              </a:endParaRPr>
            </a:p>
          </p:txBody>
        </p:sp>
      </p:grpSp>
      <p:pic>
        <p:nvPicPr>
          <p:cNvPr id="26" name="Picture 12">
            <a:extLst>
              <a:ext uri="{FF2B5EF4-FFF2-40B4-BE49-F238E27FC236}">
                <a16:creationId xmlns:a16="http://schemas.microsoft.com/office/drawing/2014/main" id="{7FF5F635-F694-4932-95CE-0A9F397405F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4942186" flipV="1">
            <a:off x="7772160" y="2425113"/>
            <a:ext cx="868764" cy="446979"/>
          </a:xfrm>
          <a:prstGeom prst="rect">
            <a:avLst/>
          </a:prstGeom>
        </p:spPr>
      </p:pic>
      <p:pic>
        <p:nvPicPr>
          <p:cNvPr id="42" name="Picture 41">
            <a:extLst>
              <a:ext uri="{FF2B5EF4-FFF2-40B4-BE49-F238E27FC236}">
                <a16:creationId xmlns:a16="http://schemas.microsoft.com/office/drawing/2014/main" id="{D25B32EC-D325-490A-8611-9EA43D69D36F}"/>
              </a:ext>
            </a:extLst>
          </p:cNvPr>
          <p:cNvPicPr>
            <a:picLocks noChangeAspect="1"/>
          </p:cNvPicPr>
          <p:nvPr/>
        </p:nvPicPr>
        <p:blipFill>
          <a:blip r:embed="rId12"/>
          <a:stretch>
            <a:fillRect/>
          </a:stretch>
        </p:blipFill>
        <p:spPr>
          <a:xfrm>
            <a:off x="8051625" y="187704"/>
            <a:ext cx="679558" cy="592914"/>
          </a:xfrm>
          <a:prstGeom prst="rect">
            <a:avLst/>
          </a:prstGeom>
        </p:spPr>
      </p:pic>
    </p:spTree>
    <p:extLst>
      <p:ext uri="{BB962C8B-B14F-4D97-AF65-F5344CB8AC3E}">
        <p14:creationId xmlns:p14="http://schemas.microsoft.com/office/powerpoint/2010/main" val="30633874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
            <a:extLst>
              <a:ext uri="{FF2B5EF4-FFF2-40B4-BE49-F238E27FC236}">
                <a16:creationId xmlns:a16="http://schemas.microsoft.com/office/drawing/2014/main" id="{07725E49-D988-4647-AE92-45E614981BDA}"/>
              </a:ext>
            </a:extLst>
          </p:cNvPr>
          <p:cNvGrpSpPr/>
          <p:nvPr/>
        </p:nvGrpSpPr>
        <p:grpSpPr>
          <a:xfrm>
            <a:off x="449821" y="621498"/>
            <a:ext cx="2813135" cy="275161"/>
            <a:chOff x="0" y="0"/>
            <a:chExt cx="3952468" cy="386602"/>
          </a:xfrm>
        </p:grpSpPr>
        <p:sp>
          <p:nvSpPr>
            <p:cNvPr id="23" name="Freeform 7">
              <a:extLst>
                <a:ext uri="{FF2B5EF4-FFF2-40B4-BE49-F238E27FC236}">
                  <a16:creationId xmlns:a16="http://schemas.microsoft.com/office/drawing/2014/main" id="{974889E3-FEEC-4D79-8910-44B82B48AF0C}"/>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4" name="Group 4">
            <a:extLst>
              <a:ext uri="{FF2B5EF4-FFF2-40B4-BE49-F238E27FC236}">
                <a16:creationId xmlns:a16="http://schemas.microsoft.com/office/drawing/2014/main" id="{7F312876-E3B5-4FE5-91CA-2507EF9A3C34}"/>
              </a:ext>
            </a:extLst>
          </p:cNvPr>
          <p:cNvGrpSpPr/>
          <p:nvPr/>
        </p:nvGrpSpPr>
        <p:grpSpPr>
          <a:xfrm>
            <a:off x="309050" y="1194398"/>
            <a:ext cx="2813135" cy="275161"/>
            <a:chOff x="0" y="0"/>
            <a:chExt cx="3952468" cy="386602"/>
          </a:xfrm>
        </p:grpSpPr>
        <p:sp>
          <p:nvSpPr>
            <p:cNvPr id="25" name="Freeform 5">
              <a:extLst>
                <a:ext uri="{FF2B5EF4-FFF2-40B4-BE49-F238E27FC236}">
                  <a16:creationId xmlns:a16="http://schemas.microsoft.com/office/drawing/2014/main" id="{2223201E-9EEE-429E-A4B6-2342038FFB41}"/>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 name="Group 2"/>
          <p:cNvGrpSpPr/>
          <p:nvPr/>
        </p:nvGrpSpPr>
        <p:grpSpPr>
          <a:xfrm>
            <a:off x="6193815" y="2131507"/>
            <a:ext cx="2435836" cy="2390395"/>
            <a:chOff x="0" y="0"/>
            <a:chExt cx="6843280" cy="6715619"/>
          </a:xfrm>
        </p:grpSpPr>
        <p:sp>
          <p:nvSpPr>
            <p:cNvPr id="3" name="Freeform 3"/>
            <p:cNvSpPr/>
            <p:nvPr/>
          </p:nvSpPr>
          <p:spPr>
            <a:xfrm>
              <a:off x="0" y="-2540"/>
              <a:ext cx="6845820" cy="6715619"/>
            </a:xfrm>
            <a:custGeom>
              <a:avLst/>
              <a:gdLst/>
              <a:ahLst/>
              <a:cxnLst/>
              <a:rect l="l" t="t" r="r" b="b"/>
              <a:pathLst>
                <a:path w="6845820" h="6715619">
                  <a:moveTo>
                    <a:pt x="6340360" y="6694029"/>
                  </a:moveTo>
                  <a:cubicBezTo>
                    <a:pt x="6334010" y="6700379"/>
                    <a:pt x="6322580" y="6701649"/>
                    <a:pt x="6314960" y="6700379"/>
                  </a:cubicBezTo>
                  <a:cubicBezTo>
                    <a:pt x="6259080" y="6697839"/>
                    <a:pt x="6204470" y="6697839"/>
                    <a:pt x="6148590" y="6696569"/>
                  </a:cubicBezTo>
                  <a:cubicBezTo>
                    <a:pt x="5953010" y="6695299"/>
                    <a:pt x="5757430" y="6704189"/>
                    <a:pt x="5561850" y="6706729"/>
                  </a:cubicBezTo>
                  <a:cubicBezTo>
                    <a:pt x="5398020" y="6709269"/>
                    <a:pt x="5232920" y="6710539"/>
                    <a:pt x="5069090" y="6711810"/>
                  </a:cubicBezTo>
                  <a:cubicBezTo>
                    <a:pt x="3755656" y="6713079"/>
                    <a:pt x="1977496" y="6714349"/>
                    <a:pt x="1555750" y="6714349"/>
                  </a:cubicBezTo>
                  <a:cubicBezTo>
                    <a:pt x="1362710" y="6714349"/>
                    <a:pt x="1168400" y="6715619"/>
                    <a:pt x="975360" y="6715619"/>
                  </a:cubicBezTo>
                  <a:cubicBezTo>
                    <a:pt x="844550" y="6715619"/>
                    <a:pt x="712470" y="6715619"/>
                    <a:pt x="581660" y="6715619"/>
                  </a:cubicBezTo>
                  <a:cubicBezTo>
                    <a:pt x="449580" y="6715619"/>
                    <a:pt x="317500" y="6713079"/>
                    <a:pt x="194310" y="6657199"/>
                  </a:cubicBezTo>
                  <a:cubicBezTo>
                    <a:pt x="109220" y="6617829"/>
                    <a:pt x="33020" y="6551789"/>
                    <a:pt x="29210" y="6452729"/>
                  </a:cubicBezTo>
                  <a:cubicBezTo>
                    <a:pt x="27940" y="6413359"/>
                    <a:pt x="26670" y="6372719"/>
                    <a:pt x="25400" y="6333349"/>
                  </a:cubicBezTo>
                  <a:cubicBezTo>
                    <a:pt x="21590" y="6145389"/>
                    <a:pt x="15240" y="5956159"/>
                    <a:pt x="10160" y="5766929"/>
                  </a:cubicBezTo>
                  <a:cubicBezTo>
                    <a:pt x="5080" y="5601829"/>
                    <a:pt x="0" y="2323481"/>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6247650" y="0"/>
                    <a:pt x="6355600" y="5080"/>
                  </a:cubicBezTo>
                  <a:cubicBezTo>
                    <a:pt x="6480060" y="11430"/>
                    <a:pt x="6615950" y="31750"/>
                    <a:pt x="6721360" y="102870"/>
                  </a:cubicBezTo>
                  <a:cubicBezTo>
                    <a:pt x="6760730" y="129540"/>
                    <a:pt x="6795020" y="163830"/>
                    <a:pt x="6815341" y="207010"/>
                  </a:cubicBezTo>
                  <a:cubicBezTo>
                    <a:pt x="6831850" y="241300"/>
                    <a:pt x="6835660" y="276860"/>
                    <a:pt x="6835660" y="314960"/>
                  </a:cubicBezTo>
                  <a:cubicBezTo>
                    <a:pt x="6833120" y="515620"/>
                    <a:pt x="6845820" y="5849479"/>
                    <a:pt x="6839470" y="5992989"/>
                  </a:cubicBezTo>
                  <a:cubicBezTo>
                    <a:pt x="6833120" y="6112369"/>
                    <a:pt x="6822960" y="6231749"/>
                    <a:pt x="6807720" y="6349859"/>
                  </a:cubicBezTo>
                  <a:cubicBezTo>
                    <a:pt x="6803910" y="6380339"/>
                    <a:pt x="6802641" y="6412089"/>
                    <a:pt x="6793750" y="6441299"/>
                  </a:cubicBezTo>
                  <a:cubicBezTo>
                    <a:pt x="6777241" y="6494639"/>
                    <a:pt x="6741680" y="6540360"/>
                    <a:pt x="6699770" y="6575919"/>
                  </a:cubicBezTo>
                  <a:cubicBezTo>
                    <a:pt x="6595630" y="6663549"/>
                    <a:pt x="6452120" y="6700379"/>
                    <a:pt x="6318770" y="6701649"/>
                  </a:cubicBezTo>
                  <a:cubicBezTo>
                    <a:pt x="6294640" y="6701649"/>
                    <a:pt x="6322580" y="6685139"/>
                    <a:pt x="6334010" y="6685139"/>
                  </a:cubicBezTo>
                  <a:cubicBezTo>
                    <a:pt x="6462280" y="6685139"/>
                    <a:pt x="6601980" y="6648310"/>
                    <a:pt x="6693420" y="6553060"/>
                  </a:cubicBezTo>
                  <a:cubicBezTo>
                    <a:pt x="6731520" y="6512419"/>
                    <a:pt x="6759460" y="6461619"/>
                    <a:pt x="6765810" y="6405739"/>
                  </a:cubicBezTo>
                  <a:cubicBezTo>
                    <a:pt x="6768350" y="6380339"/>
                    <a:pt x="6770891" y="6356209"/>
                    <a:pt x="6773430" y="6330809"/>
                  </a:cubicBezTo>
                  <a:cubicBezTo>
                    <a:pt x="6842010" y="5770739"/>
                    <a:pt x="6798830" y="382270"/>
                    <a:pt x="6798830" y="320040"/>
                  </a:cubicBezTo>
                  <a:cubicBezTo>
                    <a:pt x="6798830" y="275590"/>
                    <a:pt x="6791210" y="233680"/>
                    <a:pt x="6768350" y="195580"/>
                  </a:cubicBezTo>
                  <a:cubicBezTo>
                    <a:pt x="6742950" y="153670"/>
                    <a:pt x="6702310" y="121920"/>
                    <a:pt x="6659130" y="97790"/>
                  </a:cubicBezTo>
                  <a:cubicBezTo>
                    <a:pt x="6516890" y="19050"/>
                    <a:pt x="6349250" y="19050"/>
                    <a:pt x="6190500" y="20320"/>
                  </a:cubicBezTo>
                  <a:cubicBezTo>
                    <a:pt x="602032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4163668"/>
                  </a:cubicBezTo>
                  <a:cubicBezTo>
                    <a:pt x="45720" y="5705969"/>
                    <a:pt x="52070" y="5907899"/>
                    <a:pt x="57150" y="6108559"/>
                  </a:cubicBezTo>
                  <a:cubicBezTo>
                    <a:pt x="60960" y="6221589"/>
                    <a:pt x="63500" y="6334619"/>
                    <a:pt x="67310" y="6447649"/>
                  </a:cubicBezTo>
                  <a:cubicBezTo>
                    <a:pt x="71120" y="6563219"/>
                    <a:pt x="176530" y="6630529"/>
                    <a:pt x="275590" y="6664819"/>
                  </a:cubicBezTo>
                  <a:cubicBezTo>
                    <a:pt x="356870" y="6692760"/>
                    <a:pt x="441960" y="6701649"/>
                    <a:pt x="527050" y="6701649"/>
                  </a:cubicBezTo>
                  <a:cubicBezTo>
                    <a:pt x="615950" y="6701649"/>
                    <a:pt x="703580" y="6701649"/>
                    <a:pt x="792480" y="6701649"/>
                  </a:cubicBezTo>
                  <a:cubicBezTo>
                    <a:pt x="962660" y="6701649"/>
                    <a:pt x="1131570" y="6701649"/>
                    <a:pt x="1301750" y="6700379"/>
                  </a:cubicBezTo>
                  <a:cubicBezTo>
                    <a:pt x="1504950" y="6700379"/>
                    <a:pt x="1708150" y="6699110"/>
                    <a:pt x="3280744" y="6697839"/>
                  </a:cubicBezTo>
                  <a:cubicBezTo>
                    <a:pt x="4904281" y="6696569"/>
                    <a:pt x="5183390" y="6695299"/>
                    <a:pt x="5368810" y="6694029"/>
                  </a:cubicBezTo>
                  <a:cubicBezTo>
                    <a:pt x="5489460" y="6692760"/>
                    <a:pt x="5610110" y="6691489"/>
                    <a:pt x="5730760" y="6687679"/>
                  </a:cubicBezTo>
                  <a:cubicBezTo>
                    <a:pt x="5932690" y="6680060"/>
                    <a:pt x="6135890" y="6676249"/>
                    <a:pt x="6337820" y="6683869"/>
                  </a:cubicBezTo>
                  <a:cubicBezTo>
                    <a:pt x="6346710" y="6685139"/>
                    <a:pt x="6345440" y="6688949"/>
                    <a:pt x="6340360" y="6694029"/>
                  </a:cubicBezTo>
                  <a:close/>
                </a:path>
              </a:pathLst>
            </a:custGeom>
            <a:solidFill>
              <a:srgbClr val="000000"/>
            </a:solidFill>
          </p:spPr>
        </p:sp>
      </p:grpSp>
      <p:grpSp>
        <p:nvGrpSpPr>
          <p:cNvPr id="4" name="Group 4"/>
          <p:cNvGrpSpPr>
            <a:grpSpLocks noChangeAspect="1"/>
          </p:cNvGrpSpPr>
          <p:nvPr/>
        </p:nvGrpSpPr>
        <p:grpSpPr>
          <a:xfrm>
            <a:off x="6346717" y="2274220"/>
            <a:ext cx="2162064" cy="2162064"/>
            <a:chOff x="0" y="0"/>
            <a:chExt cx="6350000" cy="6350000"/>
          </a:xfrm>
          <a:blipFill dpi="0" rotWithShape="1">
            <a:blip r:embed="rId2"/>
            <a:srcRect/>
            <a:stretch>
              <a:fillRect l="-12000" t="-4277" r="-3000"/>
            </a:stretch>
          </a:blipFill>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txBody>
            <a:bodyPr/>
            <a:lstStyle/>
            <a:p>
              <a:endParaRPr lang="en-US" dirty="0"/>
            </a:p>
          </p:txBody>
        </p:sp>
      </p:grpSp>
      <p:grpSp>
        <p:nvGrpSpPr>
          <p:cNvPr id="10" name="Group 10"/>
          <p:cNvGrpSpPr/>
          <p:nvPr/>
        </p:nvGrpSpPr>
        <p:grpSpPr>
          <a:xfrm rot="-10800000">
            <a:off x="384996" y="2467961"/>
            <a:ext cx="2107827" cy="60980"/>
            <a:chOff x="0" y="0"/>
            <a:chExt cx="4010941" cy="116037"/>
          </a:xfrm>
        </p:grpSpPr>
        <p:sp>
          <p:nvSpPr>
            <p:cNvPr id="11" name="Freeform 11"/>
            <p:cNvSpPr/>
            <p:nvPr/>
          </p:nvSpPr>
          <p:spPr>
            <a:xfrm>
              <a:off x="0" y="-3119"/>
              <a:ext cx="4010941" cy="119156"/>
            </a:xfrm>
            <a:custGeom>
              <a:avLst/>
              <a:gdLst/>
              <a:ahLst/>
              <a:cxnLst/>
              <a:rect l="l" t="t" r="r" b="b"/>
              <a:pathLst>
                <a:path w="4010941" h="119156">
                  <a:moveTo>
                    <a:pt x="0" y="119156"/>
                  </a:moveTo>
                  <a:cubicBezTo>
                    <a:pt x="11436" y="119128"/>
                    <a:pt x="25672" y="111883"/>
                    <a:pt x="36703" y="108928"/>
                  </a:cubicBezTo>
                  <a:cubicBezTo>
                    <a:pt x="47817" y="105950"/>
                    <a:pt x="62064" y="99462"/>
                    <a:pt x="73603" y="99435"/>
                  </a:cubicBezTo>
                  <a:cubicBezTo>
                    <a:pt x="106040" y="99356"/>
                    <a:pt x="138477" y="99112"/>
                    <a:pt x="170912" y="98674"/>
                  </a:cubicBezTo>
                  <a:cubicBezTo>
                    <a:pt x="434387" y="95119"/>
                    <a:pt x="697523" y="79785"/>
                    <a:pt x="960392" y="62359"/>
                  </a:cubicBezTo>
                  <a:cubicBezTo>
                    <a:pt x="1222028" y="45016"/>
                    <a:pt x="1483558" y="25574"/>
                    <a:pt x="1745513" y="13546"/>
                  </a:cubicBezTo>
                  <a:cubicBezTo>
                    <a:pt x="2008679" y="1462"/>
                    <a:pt x="2271328" y="0"/>
                    <a:pt x="2534614" y="8544"/>
                  </a:cubicBezTo>
                  <a:cubicBezTo>
                    <a:pt x="2779370" y="16487"/>
                    <a:pt x="3024016" y="27282"/>
                    <a:pt x="3268716" y="36708"/>
                  </a:cubicBezTo>
                  <a:cubicBezTo>
                    <a:pt x="3516041" y="46235"/>
                    <a:pt x="3763435" y="53834"/>
                    <a:pt x="4010941" y="56375"/>
                  </a:cubicBezTo>
                  <a:cubicBezTo>
                    <a:pt x="3999611" y="56258"/>
                    <a:pt x="3985162" y="63676"/>
                    <a:pt x="3974238" y="66604"/>
                  </a:cubicBezTo>
                  <a:cubicBezTo>
                    <a:pt x="3963236" y="69551"/>
                    <a:pt x="3948762" y="76214"/>
                    <a:pt x="3937338" y="76097"/>
                  </a:cubicBezTo>
                  <a:cubicBezTo>
                    <a:pt x="3905365" y="75769"/>
                    <a:pt x="3873395" y="75373"/>
                    <a:pt x="3841425" y="74894"/>
                  </a:cubicBezTo>
                  <a:cubicBezTo>
                    <a:pt x="3596372" y="71223"/>
                    <a:pt x="3351440" y="62692"/>
                    <a:pt x="3106562" y="52961"/>
                  </a:cubicBezTo>
                  <a:cubicBezTo>
                    <a:pt x="2859168" y="43130"/>
                    <a:pt x="2611801" y="32565"/>
                    <a:pt x="2364315" y="25270"/>
                  </a:cubicBezTo>
                  <a:cubicBezTo>
                    <a:pt x="2101003" y="17509"/>
                    <a:pt x="1837737" y="24277"/>
                    <a:pt x="1574734" y="38055"/>
                  </a:cubicBezTo>
                  <a:cubicBezTo>
                    <a:pt x="1312836" y="51775"/>
                    <a:pt x="1051324" y="71727"/>
                    <a:pt x="789610" y="88411"/>
                  </a:cubicBezTo>
                  <a:cubicBezTo>
                    <a:pt x="526712" y="105170"/>
                    <a:pt x="263489" y="118521"/>
                    <a:pt x="0" y="119156"/>
                  </a:cubicBezTo>
                  <a:lnTo>
                    <a:pt x="0" y="119156"/>
                  </a:lnTo>
                  <a:close/>
                </a:path>
              </a:pathLst>
            </a:custGeom>
            <a:solidFill>
              <a:srgbClr val="FFD352"/>
            </a:solidFill>
          </p:spPr>
        </p:sp>
      </p:grpSp>
      <p:sp>
        <p:nvSpPr>
          <p:cNvPr id="12" name="TextBox 12"/>
          <p:cNvSpPr txBox="1"/>
          <p:nvPr/>
        </p:nvSpPr>
        <p:spPr>
          <a:xfrm>
            <a:off x="514349" y="621599"/>
            <a:ext cx="2527229" cy="1107996"/>
          </a:xfrm>
          <a:prstGeom prst="rect">
            <a:avLst/>
          </a:prstGeom>
        </p:spPr>
        <p:txBody>
          <a:bodyPr wrap="square" lIns="0" tIns="0" rIns="0" bIns="0" rtlCol="0" anchor="t">
            <a:spAutoFit/>
          </a:bodyPr>
          <a:lstStyle/>
          <a:p>
            <a:r>
              <a:rPr lang="en-US" sz="1800" dirty="0" err="1">
                <a:latin typeface="Lucida Handwriting" panose="03010101010101010101" pitchFamily="66" charset="0"/>
              </a:rPr>
              <a:t>Các</a:t>
            </a:r>
            <a:r>
              <a:rPr lang="en-US" sz="1800" dirty="0">
                <a:latin typeface="Lucida Handwriting" panose="03010101010101010101" pitchFamily="66" charset="0"/>
              </a:rPr>
              <a:t> </a:t>
            </a:r>
            <a:r>
              <a:rPr lang="en-US" sz="1800" dirty="0" err="1">
                <a:latin typeface="Lucida Handwriting" panose="03010101010101010101" pitchFamily="66" charset="0"/>
              </a:rPr>
              <a:t>phong</a:t>
            </a:r>
            <a:r>
              <a:rPr lang="en-US" sz="1800" dirty="0">
                <a:latin typeface="Lucida Handwriting" panose="03010101010101010101" pitchFamily="66" charset="0"/>
              </a:rPr>
              <a:t> </a:t>
            </a:r>
            <a:r>
              <a:rPr lang="en-US" sz="1800" dirty="0" err="1">
                <a:latin typeface="Lucida Handwriting" panose="03010101010101010101" pitchFamily="66" charset="0"/>
              </a:rPr>
              <a:t>trào</a:t>
            </a:r>
            <a:r>
              <a:rPr lang="en-US" sz="1800" dirty="0">
                <a:latin typeface="Lucida Handwriting" panose="03010101010101010101" pitchFamily="66" charset="0"/>
              </a:rPr>
              <a:t> </a:t>
            </a:r>
            <a:r>
              <a:rPr lang="en-US" sz="1800" dirty="0" err="1">
                <a:latin typeface="Lucida Handwriting" panose="03010101010101010101" pitchFamily="66" charset="0"/>
              </a:rPr>
              <a:t>yêu</a:t>
            </a:r>
            <a:r>
              <a:rPr lang="en-US" sz="1800" dirty="0">
                <a:latin typeface="Lucida Handwriting" panose="03010101010101010101" pitchFamily="66" charset="0"/>
              </a:rPr>
              <a:t> </a:t>
            </a:r>
            <a:r>
              <a:rPr lang="en-US" sz="1800" dirty="0" err="1">
                <a:latin typeface="Lucida Handwriting" panose="03010101010101010101" pitchFamily="66" charset="0"/>
              </a:rPr>
              <a:t>nước</a:t>
            </a:r>
            <a:r>
              <a:rPr lang="en-US" sz="1800" dirty="0">
                <a:latin typeface="Lucida Handwriting" panose="03010101010101010101" pitchFamily="66" charset="0"/>
              </a:rPr>
              <a:t> </a:t>
            </a:r>
            <a:r>
              <a:rPr lang="en-US" sz="1800" dirty="0" err="1">
                <a:latin typeface="Lucida Handwriting" panose="03010101010101010101" pitchFamily="66" charset="0"/>
              </a:rPr>
              <a:t>của</a:t>
            </a:r>
            <a:r>
              <a:rPr lang="en-US" sz="1800" dirty="0">
                <a:latin typeface="Lucida Handwriting" panose="03010101010101010101" pitchFamily="66" charset="0"/>
              </a:rPr>
              <a:t> </a:t>
            </a:r>
            <a:r>
              <a:rPr lang="en-US" sz="1800" dirty="0" err="1">
                <a:latin typeface="Lucida Handwriting" panose="03010101010101010101" pitchFamily="66" charset="0"/>
              </a:rPr>
              <a:t>nhân</a:t>
            </a:r>
            <a:r>
              <a:rPr lang="en-US" sz="1800" dirty="0">
                <a:latin typeface="Lucida Handwriting" panose="03010101010101010101" pitchFamily="66" charset="0"/>
              </a:rPr>
              <a:t> </a:t>
            </a:r>
            <a:r>
              <a:rPr lang="en-US" sz="1800" dirty="0" err="1">
                <a:latin typeface="Lucida Handwriting" panose="03010101010101010101" pitchFamily="66" charset="0"/>
              </a:rPr>
              <a:t>dân</a:t>
            </a:r>
            <a:r>
              <a:rPr lang="en-US" sz="1800" dirty="0">
                <a:latin typeface="Lucida Handwriting" panose="03010101010101010101" pitchFamily="66" charset="0"/>
              </a:rPr>
              <a:t> </a:t>
            </a:r>
            <a:r>
              <a:rPr lang="en-US" sz="1800" dirty="0" err="1">
                <a:latin typeface="Lucida Handwriting" panose="03010101010101010101" pitchFamily="66" charset="0"/>
              </a:rPr>
              <a:t>Việt</a:t>
            </a:r>
            <a:r>
              <a:rPr lang="en-US" sz="1800" dirty="0">
                <a:latin typeface="Lucida Handwriting" panose="03010101010101010101" pitchFamily="66" charset="0"/>
              </a:rPr>
              <a:t> Nam </a:t>
            </a:r>
            <a:r>
              <a:rPr lang="en-US" sz="1800" dirty="0" err="1">
                <a:latin typeface="Lucida Handwriting" panose="03010101010101010101" pitchFamily="66" charset="0"/>
              </a:rPr>
              <a:t>trước</a:t>
            </a:r>
            <a:r>
              <a:rPr lang="en-US" sz="1800" dirty="0">
                <a:latin typeface="Lucida Handwriting" panose="03010101010101010101" pitchFamily="66" charset="0"/>
              </a:rPr>
              <a:t> </a:t>
            </a:r>
            <a:r>
              <a:rPr lang="en-US" sz="1800" dirty="0" err="1">
                <a:latin typeface="Lucida Handwriting" panose="03010101010101010101" pitchFamily="66" charset="0"/>
              </a:rPr>
              <a:t>khi</a:t>
            </a:r>
            <a:r>
              <a:rPr lang="en-US" sz="1800" dirty="0">
                <a:latin typeface="Lucida Handwriting" panose="03010101010101010101" pitchFamily="66" charset="0"/>
              </a:rPr>
              <a:t> có </a:t>
            </a:r>
            <a:r>
              <a:rPr lang="en-US" sz="1800" dirty="0" err="1">
                <a:latin typeface="Lucida Handwriting" panose="03010101010101010101" pitchFamily="66" charset="0"/>
              </a:rPr>
              <a:t>Đảng</a:t>
            </a:r>
            <a:endParaRPr lang="en-US" sz="1800" dirty="0">
              <a:latin typeface="Lucida Handwriting" panose="03010101010101010101" pitchFamily="66" charset="0"/>
            </a:endParaRPr>
          </a:p>
        </p:txBody>
      </p:sp>
      <p:grpSp>
        <p:nvGrpSpPr>
          <p:cNvPr id="13" name="Group 13"/>
          <p:cNvGrpSpPr/>
          <p:nvPr/>
        </p:nvGrpSpPr>
        <p:grpSpPr>
          <a:xfrm>
            <a:off x="1127569" y="3064856"/>
            <a:ext cx="2566762" cy="868211"/>
            <a:chOff x="1483413" y="588781"/>
            <a:chExt cx="6844699" cy="2315229"/>
          </a:xfrm>
        </p:grpSpPr>
        <p:grpSp>
          <p:nvGrpSpPr>
            <p:cNvPr id="14" name="Group 14"/>
            <p:cNvGrpSpPr/>
            <p:nvPr/>
          </p:nvGrpSpPr>
          <p:grpSpPr>
            <a:xfrm>
              <a:off x="1483413" y="588781"/>
              <a:ext cx="6844699" cy="2315229"/>
              <a:chOff x="1403229" y="556955"/>
              <a:chExt cx="6474717" cy="2190082"/>
            </a:xfrm>
          </p:grpSpPr>
          <p:sp>
            <p:nvSpPr>
              <p:cNvPr id="15" name="Freeform 15"/>
              <p:cNvSpPr/>
              <p:nvPr/>
            </p:nvSpPr>
            <p:spPr>
              <a:xfrm>
                <a:off x="1403229" y="556955"/>
                <a:ext cx="6474717" cy="2190082"/>
              </a:xfrm>
              <a:custGeom>
                <a:avLst/>
                <a:gdLst/>
                <a:ahLst/>
                <a:cxnLst/>
                <a:rect l="l" t="t" r="r" b="b"/>
                <a:pathLst>
                  <a:path w="6474717" h="2190081">
                    <a:moveTo>
                      <a:pt x="5846940" y="2135603"/>
                    </a:moveTo>
                    <a:cubicBezTo>
                      <a:pt x="5846940" y="2135603"/>
                      <a:pt x="5116065" y="2190081"/>
                      <a:pt x="4286091" y="2187459"/>
                    </a:cubicBezTo>
                    <a:cubicBezTo>
                      <a:pt x="2572631" y="2185297"/>
                      <a:pt x="1057074" y="2177472"/>
                      <a:pt x="1057074" y="2177472"/>
                    </a:cubicBezTo>
                    <a:cubicBezTo>
                      <a:pt x="812932" y="2168638"/>
                      <a:pt x="449110" y="2147408"/>
                      <a:pt x="282371" y="2089230"/>
                    </a:cubicBezTo>
                    <a:cubicBezTo>
                      <a:pt x="4469" y="1992267"/>
                      <a:pt x="0" y="1818988"/>
                      <a:pt x="0" y="1446757"/>
                    </a:cubicBezTo>
                    <a:lnTo>
                      <a:pt x="0" y="1446746"/>
                    </a:lnTo>
                    <a:cubicBezTo>
                      <a:pt x="8536" y="491230"/>
                      <a:pt x="0" y="345608"/>
                      <a:pt x="77597" y="223930"/>
                    </a:cubicBezTo>
                    <a:cubicBezTo>
                      <a:pt x="217372" y="4759"/>
                      <a:pt x="519255" y="4073"/>
                      <a:pt x="937909" y="4073"/>
                    </a:cubicBezTo>
                    <a:cubicBezTo>
                      <a:pt x="937909" y="4073"/>
                      <a:pt x="1853679" y="15681"/>
                      <a:pt x="3654281" y="7673"/>
                    </a:cubicBezTo>
                    <a:cubicBezTo>
                      <a:pt x="4897137" y="0"/>
                      <a:pt x="5613871" y="6979"/>
                      <a:pt x="5613871" y="6979"/>
                    </a:cubicBezTo>
                    <a:cubicBezTo>
                      <a:pt x="5982178" y="14458"/>
                      <a:pt x="6120438" y="42638"/>
                      <a:pt x="6318178" y="165219"/>
                    </a:cubicBezTo>
                    <a:cubicBezTo>
                      <a:pt x="6469195" y="258836"/>
                      <a:pt x="6474717" y="476157"/>
                      <a:pt x="6465577" y="1446745"/>
                    </a:cubicBezTo>
                    <a:lnTo>
                      <a:pt x="6465577" y="1446757"/>
                    </a:lnTo>
                    <a:cubicBezTo>
                      <a:pt x="6465576" y="1936953"/>
                      <a:pt x="6422792" y="2085541"/>
                      <a:pt x="5846940" y="2135603"/>
                    </a:cubicBezTo>
                    <a:close/>
                  </a:path>
                </a:pathLst>
              </a:custGeom>
              <a:solidFill>
                <a:srgbClr val="FFD352"/>
              </a:solidFill>
            </p:spPr>
          </p:sp>
        </p:grpSp>
        <p:sp>
          <p:nvSpPr>
            <p:cNvPr id="16" name="TextBox 16"/>
            <p:cNvSpPr txBox="1"/>
            <p:nvPr/>
          </p:nvSpPr>
          <p:spPr>
            <a:xfrm>
              <a:off x="2383933" y="633731"/>
              <a:ext cx="5944179" cy="1949251"/>
            </a:xfrm>
            <a:prstGeom prst="rect">
              <a:avLst/>
            </a:prstGeom>
          </p:spPr>
          <p:txBody>
            <a:bodyPr lIns="0" tIns="0" rIns="0" bIns="0" rtlCol="0" anchor="t">
              <a:spAutoFit/>
            </a:bodyPr>
            <a:lstStyle/>
            <a:p>
              <a:pPr>
                <a:lnSpc>
                  <a:spcPts val="1907"/>
                </a:lnSpc>
              </a:pPr>
              <a:endParaRPr lang="en-US" sz="1362" dirty="0">
                <a:latin typeface="Raleway Light" pitchFamily="2" charset="0"/>
              </a:endParaRPr>
            </a:p>
            <a:p>
              <a:pPr algn="ctr">
                <a:lnSpc>
                  <a:spcPts val="1907"/>
                </a:lnSpc>
              </a:pPr>
              <a:r>
                <a:rPr lang="en-US" sz="1800" b="1" dirty="0" err="1">
                  <a:latin typeface="Raleway Light" pitchFamily="2" charset="0"/>
                </a:rPr>
                <a:t>Phong</a:t>
              </a:r>
              <a:r>
                <a:rPr lang="en-US" sz="1800" b="1" dirty="0">
                  <a:latin typeface="Raleway Light" pitchFamily="2" charset="0"/>
                </a:rPr>
                <a:t> </a:t>
              </a:r>
              <a:r>
                <a:rPr lang="en-US" sz="1800" b="1" dirty="0" err="1">
                  <a:latin typeface="Raleway Light" pitchFamily="2" charset="0"/>
                </a:rPr>
                <a:t>trào</a:t>
              </a:r>
              <a:r>
                <a:rPr lang="en-US" sz="1800" b="1" dirty="0">
                  <a:latin typeface="Raleway Light" pitchFamily="2" charset="0"/>
                </a:rPr>
                <a:t> </a:t>
              </a:r>
              <a:r>
                <a:rPr lang="en-US" sz="1800" b="1" dirty="0" err="1">
                  <a:latin typeface="Raleway Light" pitchFamily="2" charset="0"/>
                </a:rPr>
                <a:t>Cần</a:t>
              </a:r>
              <a:r>
                <a:rPr lang="en-US" sz="1800" b="1" dirty="0">
                  <a:latin typeface="Raleway Light" pitchFamily="2" charset="0"/>
                </a:rPr>
                <a:t> </a:t>
              </a:r>
              <a:r>
                <a:rPr lang="en-US" sz="1800" b="1" dirty="0" err="1">
                  <a:latin typeface="Raleway Light" pitchFamily="2" charset="0"/>
                </a:rPr>
                <a:t>Vương</a:t>
              </a:r>
              <a:endParaRPr lang="en-US" sz="1800" b="1" dirty="0">
                <a:latin typeface="Raleway Light" pitchFamily="2" charset="0"/>
              </a:endParaRPr>
            </a:p>
          </p:txBody>
        </p:sp>
      </p:grpSp>
      <p:pic>
        <p:nvPicPr>
          <p:cNvPr id="18" name="Picture 1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595391" y="780617"/>
            <a:ext cx="1756871" cy="1227881"/>
          </a:xfrm>
          <a:prstGeom prst="rect">
            <a:avLst/>
          </a:prstGeom>
        </p:spPr>
      </p:pic>
      <p:sp>
        <p:nvSpPr>
          <p:cNvPr id="19" name="TextBox 19"/>
          <p:cNvSpPr txBox="1"/>
          <p:nvPr/>
        </p:nvSpPr>
        <p:spPr>
          <a:xfrm>
            <a:off x="446168" y="1913963"/>
            <a:ext cx="2891030" cy="553998"/>
          </a:xfrm>
          <a:prstGeom prst="rect">
            <a:avLst/>
          </a:prstGeom>
        </p:spPr>
        <p:txBody>
          <a:bodyPr wrap="square" lIns="0" tIns="0" rIns="0" bIns="0" rtlCol="0" anchor="t">
            <a:spAutoFit/>
          </a:bodyPr>
          <a:lstStyle/>
          <a:p>
            <a:r>
              <a:rPr lang="en-US" sz="1800" b="1" dirty="0" err="1">
                <a:latin typeface="Raleway Light" pitchFamily="2" charset="0"/>
              </a:rPr>
              <a:t>Phong</a:t>
            </a:r>
            <a:r>
              <a:rPr lang="en-US" sz="1800" b="1" dirty="0">
                <a:latin typeface="Raleway Light" pitchFamily="2" charset="0"/>
              </a:rPr>
              <a:t> </a:t>
            </a:r>
            <a:r>
              <a:rPr lang="en-US" sz="1800" b="1" dirty="0" err="1">
                <a:latin typeface="Raleway Light" pitchFamily="2" charset="0"/>
              </a:rPr>
              <a:t>trào</a:t>
            </a:r>
            <a:r>
              <a:rPr lang="en-US" sz="1800" b="1" dirty="0">
                <a:latin typeface="Raleway Light" pitchFamily="2" charset="0"/>
              </a:rPr>
              <a:t> </a:t>
            </a:r>
            <a:r>
              <a:rPr lang="en-US" sz="1800" b="1" dirty="0" err="1">
                <a:latin typeface="Raleway Light" pitchFamily="2" charset="0"/>
              </a:rPr>
              <a:t>yêu</a:t>
            </a:r>
            <a:r>
              <a:rPr lang="en-US" sz="1800" b="1" dirty="0">
                <a:latin typeface="Raleway Light" pitchFamily="2" charset="0"/>
              </a:rPr>
              <a:t> </a:t>
            </a:r>
            <a:r>
              <a:rPr lang="en-US" sz="1800" b="1" dirty="0" err="1">
                <a:latin typeface="Raleway Light" pitchFamily="2" charset="0"/>
              </a:rPr>
              <a:t>nước</a:t>
            </a:r>
            <a:r>
              <a:rPr lang="en-US" sz="1800" b="1" dirty="0">
                <a:latin typeface="Raleway Light" pitchFamily="2" charset="0"/>
              </a:rPr>
              <a:t> </a:t>
            </a:r>
            <a:r>
              <a:rPr lang="en-US" sz="1800" b="1" dirty="0" err="1">
                <a:latin typeface="Raleway Light" pitchFamily="2" charset="0"/>
              </a:rPr>
              <a:t>theo</a:t>
            </a:r>
            <a:r>
              <a:rPr lang="en-US" sz="1800" b="1" dirty="0">
                <a:latin typeface="Raleway Light" pitchFamily="2" charset="0"/>
              </a:rPr>
              <a:t> </a:t>
            </a:r>
            <a:r>
              <a:rPr lang="en-US" sz="1800" b="1" dirty="0" err="1">
                <a:latin typeface="Raleway Light" pitchFamily="2" charset="0"/>
              </a:rPr>
              <a:t>hệ</a:t>
            </a:r>
            <a:r>
              <a:rPr lang="en-US" sz="1800" b="1" dirty="0">
                <a:latin typeface="Raleway Light" pitchFamily="2" charset="0"/>
              </a:rPr>
              <a:t> </a:t>
            </a:r>
            <a:r>
              <a:rPr lang="en-US" sz="1800" b="1" dirty="0" err="1">
                <a:latin typeface="Raleway Light" pitchFamily="2" charset="0"/>
              </a:rPr>
              <a:t>tư</a:t>
            </a:r>
            <a:r>
              <a:rPr lang="en-US" sz="1800" b="1" dirty="0">
                <a:latin typeface="Raleway Light" pitchFamily="2" charset="0"/>
              </a:rPr>
              <a:t> </a:t>
            </a:r>
            <a:r>
              <a:rPr lang="en-US" sz="1800" b="1" dirty="0" err="1">
                <a:latin typeface="Raleway Light" pitchFamily="2" charset="0"/>
              </a:rPr>
              <a:t>tưởng</a:t>
            </a:r>
            <a:r>
              <a:rPr lang="en-US" sz="1800" b="1" dirty="0">
                <a:latin typeface="Raleway Light" pitchFamily="2" charset="0"/>
              </a:rPr>
              <a:t> </a:t>
            </a:r>
            <a:r>
              <a:rPr lang="en-US" sz="1800" i="1" dirty="0" err="1">
                <a:latin typeface="Times New Roman" panose="02020603050405020304" pitchFamily="18" charset="0"/>
                <a:cs typeface="Times New Roman" panose="02020603050405020304" pitchFamily="18" charset="0"/>
              </a:rPr>
              <a:t>phong</a:t>
            </a:r>
            <a:r>
              <a:rPr lang="en-US" sz="1800" i="1"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kiến</a:t>
            </a:r>
            <a:endParaRPr lang="en-US" sz="1800" i="1"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CEC73839-9E9F-4D8C-A021-56ACD087C9CB}"/>
              </a:ext>
            </a:extLst>
          </p:cNvPr>
          <p:cNvPicPr>
            <a:picLocks noChangeAspect="1"/>
          </p:cNvPicPr>
          <p:nvPr/>
        </p:nvPicPr>
        <p:blipFill>
          <a:blip r:embed="rId5"/>
          <a:stretch>
            <a:fillRect/>
          </a:stretch>
        </p:blipFill>
        <p:spPr>
          <a:xfrm>
            <a:off x="3894214" y="618111"/>
            <a:ext cx="2236122" cy="3902887"/>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868301">
            <a:off x="2971950" y="2810679"/>
            <a:ext cx="991894" cy="421640"/>
          </a:xfrm>
          <a:prstGeom prst="rect">
            <a:avLst/>
          </a:prstGeom>
        </p:spPr>
      </p:pic>
      <p:sp>
        <p:nvSpPr>
          <p:cNvPr id="30" name="TextBox 16">
            <a:extLst>
              <a:ext uri="{FF2B5EF4-FFF2-40B4-BE49-F238E27FC236}">
                <a16:creationId xmlns:a16="http://schemas.microsoft.com/office/drawing/2014/main" id="{EA0AA436-D5B7-477E-B402-4CA685D42917}"/>
              </a:ext>
            </a:extLst>
          </p:cNvPr>
          <p:cNvSpPr txBox="1"/>
          <p:nvPr/>
        </p:nvSpPr>
        <p:spPr>
          <a:xfrm>
            <a:off x="6373554" y="780617"/>
            <a:ext cx="2229067" cy="974626"/>
          </a:xfrm>
          <a:prstGeom prst="rect">
            <a:avLst/>
          </a:prstGeom>
        </p:spPr>
        <p:txBody>
          <a:bodyPr lIns="0" tIns="0" rIns="0" bIns="0" rtlCol="0" anchor="t">
            <a:spAutoFit/>
          </a:bodyPr>
          <a:lstStyle/>
          <a:p>
            <a:pPr>
              <a:lnSpc>
                <a:spcPts val="1907"/>
              </a:lnSpc>
            </a:pPr>
            <a:endParaRPr lang="en-US" sz="1362" dirty="0">
              <a:latin typeface="Raleway Light" pitchFamily="2" charset="0"/>
            </a:endParaRPr>
          </a:p>
          <a:p>
            <a:pPr algn="ctr">
              <a:lnSpc>
                <a:spcPts val="1907"/>
              </a:lnSpc>
            </a:pPr>
            <a:r>
              <a:rPr lang="en-US" sz="1800" b="1" dirty="0" err="1">
                <a:latin typeface="Raleway Light" pitchFamily="2" charset="0"/>
              </a:rPr>
              <a:t>Khởi</a:t>
            </a:r>
            <a:r>
              <a:rPr lang="en-US" sz="1800" b="1" dirty="0">
                <a:latin typeface="Raleway Light" pitchFamily="2" charset="0"/>
              </a:rPr>
              <a:t> </a:t>
            </a:r>
            <a:r>
              <a:rPr lang="en-US" sz="1800" b="1" dirty="0" err="1">
                <a:latin typeface="Raleway Light" pitchFamily="2" charset="0"/>
              </a:rPr>
              <a:t>nghĩa</a:t>
            </a:r>
            <a:r>
              <a:rPr lang="en-US" sz="1800" b="1" dirty="0">
                <a:latin typeface="Raleway Light" pitchFamily="2" charset="0"/>
              </a:rPr>
              <a:t> </a:t>
            </a:r>
          </a:p>
          <a:p>
            <a:pPr algn="ctr">
              <a:lnSpc>
                <a:spcPts val="1907"/>
              </a:lnSpc>
            </a:pPr>
            <a:r>
              <a:rPr lang="en-US" sz="1800" b="1" dirty="0">
                <a:latin typeface="Raleway Light" pitchFamily="2" charset="0"/>
              </a:rPr>
              <a:t>Phan </a:t>
            </a:r>
            <a:r>
              <a:rPr lang="en-US" sz="1800" b="1" dirty="0" err="1">
                <a:latin typeface="Raleway Light" pitchFamily="2" charset="0"/>
              </a:rPr>
              <a:t>Đình</a:t>
            </a:r>
            <a:endParaRPr lang="en-US" sz="1800" b="1" dirty="0">
              <a:latin typeface="Raleway Light" pitchFamily="2" charset="0"/>
            </a:endParaRPr>
          </a:p>
          <a:p>
            <a:pPr algn="ctr">
              <a:lnSpc>
                <a:spcPts val="1907"/>
              </a:lnSpc>
            </a:pPr>
            <a:r>
              <a:rPr lang="en-US" sz="1800" b="1" dirty="0" err="1">
                <a:latin typeface="Raleway Light" pitchFamily="2" charset="0"/>
              </a:rPr>
              <a:t>Phùng</a:t>
            </a:r>
            <a:endParaRPr lang="en-US" sz="1800" b="1" dirty="0">
              <a:latin typeface="Raleway Light" pitchFamily="2" charset="0"/>
            </a:endParaRPr>
          </a:p>
        </p:txBody>
      </p:sp>
      <p:pic>
        <p:nvPicPr>
          <p:cNvPr id="27" name="Picture 26">
            <a:extLst>
              <a:ext uri="{FF2B5EF4-FFF2-40B4-BE49-F238E27FC236}">
                <a16:creationId xmlns:a16="http://schemas.microsoft.com/office/drawing/2014/main" id="{CA2677A4-BE3A-4F98-BF66-EA7BD3D09886}"/>
              </a:ext>
            </a:extLst>
          </p:cNvPr>
          <p:cNvPicPr>
            <a:picLocks noChangeAspect="1"/>
          </p:cNvPicPr>
          <p:nvPr/>
        </p:nvPicPr>
        <p:blipFill>
          <a:blip r:embed="rId8"/>
          <a:stretch>
            <a:fillRect/>
          </a:stretch>
        </p:blipFill>
        <p:spPr>
          <a:xfrm>
            <a:off x="8051625" y="187704"/>
            <a:ext cx="679558" cy="592914"/>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6">
            <a:extLst>
              <a:ext uri="{FF2B5EF4-FFF2-40B4-BE49-F238E27FC236}">
                <a16:creationId xmlns:a16="http://schemas.microsoft.com/office/drawing/2014/main" id="{07725E49-D988-4647-AE92-45E614981BDA}"/>
              </a:ext>
            </a:extLst>
          </p:cNvPr>
          <p:cNvGrpSpPr/>
          <p:nvPr/>
        </p:nvGrpSpPr>
        <p:grpSpPr>
          <a:xfrm>
            <a:off x="449821" y="621498"/>
            <a:ext cx="2813135" cy="275161"/>
            <a:chOff x="0" y="0"/>
            <a:chExt cx="3952468" cy="386602"/>
          </a:xfrm>
        </p:grpSpPr>
        <p:sp>
          <p:nvSpPr>
            <p:cNvPr id="23" name="Freeform 7">
              <a:extLst>
                <a:ext uri="{FF2B5EF4-FFF2-40B4-BE49-F238E27FC236}">
                  <a16:creationId xmlns:a16="http://schemas.microsoft.com/office/drawing/2014/main" id="{974889E3-FEEC-4D79-8910-44B82B48AF0C}"/>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4" name="Group 4">
            <a:extLst>
              <a:ext uri="{FF2B5EF4-FFF2-40B4-BE49-F238E27FC236}">
                <a16:creationId xmlns:a16="http://schemas.microsoft.com/office/drawing/2014/main" id="{7F312876-E3B5-4FE5-91CA-2507EF9A3C34}"/>
              </a:ext>
            </a:extLst>
          </p:cNvPr>
          <p:cNvGrpSpPr/>
          <p:nvPr/>
        </p:nvGrpSpPr>
        <p:grpSpPr>
          <a:xfrm>
            <a:off x="309050" y="1194398"/>
            <a:ext cx="2813135" cy="275161"/>
            <a:chOff x="0" y="0"/>
            <a:chExt cx="3952468" cy="386602"/>
          </a:xfrm>
        </p:grpSpPr>
        <p:sp>
          <p:nvSpPr>
            <p:cNvPr id="25" name="Freeform 5">
              <a:extLst>
                <a:ext uri="{FF2B5EF4-FFF2-40B4-BE49-F238E27FC236}">
                  <a16:creationId xmlns:a16="http://schemas.microsoft.com/office/drawing/2014/main" id="{2223201E-9EEE-429E-A4B6-2342038FFB41}"/>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2" name="Group 2"/>
          <p:cNvGrpSpPr/>
          <p:nvPr/>
        </p:nvGrpSpPr>
        <p:grpSpPr>
          <a:xfrm>
            <a:off x="6193815" y="2131507"/>
            <a:ext cx="2435836" cy="2390395"/>
            <a:chOff x="0" y="0"/>
            <a:chExt cx="6843280" cy="6715619"/>
          </a:xfrm>
        </p:grpSpPr>
        <p:sp>
          <p:nvSpPr>
            <p:cNvPr id="3" name="Freeform 3"/>
            <p:cNvSpPr/>
            <p:nvPr/>
          </p:nvSpPr>
          <p:spPr>
            <a:xfrm>
              <a:off x="0" y="-2540"/>
              <a:ext cx="6845820" cy="6715619"/>
            </a:xfrm>
            <a:custGeom>
              <a:avLst/>
              <a:gdLst/>
              <a:ahLst/>
              <a:cxnLst/>
              <a:rect l="l" t="t" r="r" b="b"/>
              <a:pathLst>
                <a:path w="6845820" h="6715619">
                  <a:moveTo>
                    <a:pt x="6340360" y="6694029"/>
                  </a:moveTo>
                  <a:cubicBezTo>
                    <a:pt x="6334010" y="6700379"/>
                    <a:pt x="6322580" y="6701649"/>
                    <a:pt x="6314960" y="6700379"/>
                  </a:cubicBezTo>
                  <a:cubicBezTo>
                    <a:pt x="6259080" y="6697839"/>
                    <a:pt x="6204470" y="6697839"/>
                    <a:pt x="6148590" y="6696569"/>
                  </a:cubicBezTo>
                  <a:cubicBezTo>
                    <a:pt x="5953010" y="6695299"/>
                    <a:pt x="5757430" y="6704189"/>
                    <a:pt x="5561850" y="6706729"/>
                  </a:cubicBezTo>
                  <a:cubicBezTo>
                    <a:pt x="5398020" y="6709269"/>
                    <a:pt x="5232920" y="6710539"/>
                    <a:pt x="5069090" y="6711810"/>
                  </a:cubicBezTo>
                  <a:cubicBezTo>
                    <a:pt x="3755656" y="6713079"/>
                    <a:pt x="1977496" y="6714349"/>
                    <a:pt x="1555750" y="6714349"/>
                  </a:cubicBezTo>
                  <a:cubicBezTo>
                    <a:pt x="1362710" y="6714349"/>
                    <a:pt x="1168400" y="6715619"/>
                    <a:pt x="975360" y="6715619"/>
                  </a:cubicBezTo>
                  <a:cubicBezTo>
                    <a:pt x="844550" y="6715619"/>
                    <a:pt x="712470" y="6715619"/>
                    <a:pt x="581660" y="6715619"/>
                  </a:cubicBezTo>
                  <a:cubicBezTo>
                    <a:pt x="449580" y="6715619"/>
                    <a:pt x="317500" y="6713079"/>
                    <a:pt x="194310" y="6657199"/>
                  </a:cubicBezTo>
                  <a:cubicBezTo>
                    <a:pt x="109220" y="6617829"/>
                    <a:pt x="33020" y="6551789"/>
                    <a:pt x="29210" y="6452729"/>
                  </a:cubicBezTo>
                  <a:cubicBezTo>
                    <a:pt x="27940" y="6413359"/>
                    <a:pt x="26670" y="6372719"/>
                    <a:pt x="25400" y="6333349"/>
                  </a:cubicBezTo>
                  <a:cubicBezTo>
                    <a:pt x="21590" y="6145389"/>
                    <a:pt x="15240" y="5956159"/>
                    <a:pt x="10160" y="5766929"/>
                  </a:cubicBezTo>
                  <a:cubicBezTo>
                    <a:pt x="5080" y="5601829"/>
                    <a:pt x="0" y="2323481"/>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6247650" y="0"/>
                    <a:pt x="6355600" y="5080"/>
                  </a:cubicBezTo>
                  <a:cubicBezTo>
                    <a:pt x="6480060" y="11430"/>
                    <a:pt x="6615950" y="31750"/>
                    <a:pt x="6721360" y="102870"/>
                  </a:cubicBezTo>
                  <a:cubicBezTo>
                    <a:pt x="6760730" y="129540"/>
                    <a:pt x="6795020" y="163830"/>
                    <a:pt x="6815341" y="207010"/>
                  </a:cubicBezTo>
                  <a:cubicBezTo>
                    <a:pt x="6831850" y="241300"/>
                    <a:pt x="6835660" y="276860"/>
                    <a:pt x="6835660" y="314960"/>
                  </a:cubicBezTo>
                  <a:cubicBezTo>
                    <a:pt x="6833120" y="515620"/>
                    <a:pt x="6845820" y="5849479"/>
                    <a:pt x="6839470" y="5992989"/>
                  </a:cubicBezTo>
                  <a:cubicBezTo>
                    <a:pt x="6833120" y="6112369"/>
                    <a:pt x="6822960" y="6231749"/>
                    <a:pt x="6807720" y="6349859"/>
                  </a:cubicBezTo>
                  <a:cubicBezTo>
                    <a:pt x="6803910" y="6380339"/>
                    <a:pt x="6802641" y="6412089"/>
                    <a:pt x="6793750" y="6441299"/>
                  </a:cubicBezTo>
                  <a:cubicBezTo>
                    <a:pt x="6777241" y="6494639"/>
                    <a:pt x="6741680" y="6540360"/>
                    <a:pt x="6699770" y="6575919"/>
                  </a:cubicBezTo>
                  <a:cubicBezTo>
                    <a:pt x="6595630" y="6663549"/>
                    <a:pt x="6452120" y="6700379"/>
                    <a:pt x="6318770" y="6701649"/>
                  </a:cubicBezTo>
                  <a:cubicBezTo>
                    <a:pt x="6294640" y="6701649"/>
                    <a:pt x="6322580" y="6685139"/>
                    <a:pt x="6334010" y="6685139"/>
                  </a:cubicBezTo>
                  <a:cubicBezTo>
                    <a:pt x="6462280" y="6685139"/>
                    <a:pt x="6601980" y="6648310"/>
                    <a:pt x="6693420" y="6553060"/>
                  </a:cubicBezTo>
                  <a:cubicBezTo>
                    <a:pt x="6731520" y="6512419"/>
                    <a:pt x="6759460" y="6461619"/>
                    <a:pt x="6765810" y="6405739"/>
                  </a:cubicBezTo>
                  <a:cubicBezTo>
                    <a:pt x="6768350" y="6380339"/>
                    <a:pt x="6770891" y="6356209"/>
                    <a:pt x="6773430" y="6330809"/>
                  </a:cubicBezTo>
                  <a:cubicBezTo>
                    <a:pt x="6842010" y="5770739"/>
                    <a:pt x="6798830" y="382270"/>
                    <a:pt x="6798830" y="320040"/>
                  </a:cubicBezTo>
                  <a:cubicBezTo>
                    <a:pt x="6798830" y="275590"/>
                    <a:pt x="6791210" y="233680"/>
                    <a:pt x="6768350" y="195580"/>
                  </a:cubicBezTo>
                  <a:cubicBezTo>
                    <a:pt x="6742950" y="153670"/>
                    <a:pt x="6702310" y="121920"/>
                    <a:pt x="6659130" y="97790"/>
                  </a:cubicBezTo>
                  <a:cubicBezTo>
                    <a:pt x="6516890" y="19050"/>
                    <a:pt x="6349250" y="19050"/>
                    <a:pt x="6190500" y="20320"/>
                  </a:cubicBezTo>
                  <a:cubicBezTo>
                    <a:pt x="602032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4163668"/>
                  </a:cubicBezTo>
                  <a:cubicBezTo>
                    <a:pt x="45720" y="5705969"/>
                    <a:pt x="52070" y="5907899"/>
                    <a:pt x="57150" y="6108559"/>
                  </a:cubicBezTo>
                  <a:cubicBezTo>
                    <a:pt x="60960" y="6221589"/>
                    <a:pt x="63500" y="6334619"/>
                    <a:pt x="67310" y="6447649"/>
                  </a:cubicBezTo>
                  <a:cubicBezTo>
                    <a:pt x="71120" y="6563219"/>
                    <a:pt x="176530" y="6630529"/>
                    <a:pt x="275590" y="6664819"/>
                  </a:cubicBezTo>
                  <a:cubicBezTo>
                    <a:pt x="356870" y="6692760"/>
                    <a:pt x="441960" y="6701649"/>
                    <a:pt x="527050" y="6701649"/>
                  </a:cubicBezTo>
                  <a:cubicBezTo>
                    <a:pt x="615950" y="6701649"/>
                    <a:pt x="703580" y="6701649"/>
                    <a:pt x="792480" y="6701649"/>
                  </a:cubicBezTo>
                  <a:cubicBezTo>
                    <a:pt x="962660" y="6701649"/>
                    <a:pt x="1131570" y="6701649"/>
                    <a:pt x="1301750" y="6700379"/>
                  </a:cubicBezTo>
                  <a:cubicBezTo>
                    <a:pt x="1504950" y="6700379"/>
                    <a:pt x="1708150" y="6699110"/>
                    <a:pt x="3280744" y="6697839"/>
                  </a:cubicBezTo>
                  <a:cubicBezTo>
                    <a:pt x="4904281" y="6696569"/>
                    <a:pt x="5183390" y="6695299"/>
                    <a:pt x="5368810" y="6694029"/>
                  </a:cubicBezTo>
                  <a:cubicBezTo>
                    <a:pt x="5489460" y="6692760"/>
                    <a:pt x="5610110" y="6691489"/>
                    <a:pt x="5730760" y="6687679"/>
                  </a:cubicBezTo>
                  <a:cubicBezTo>
                    <a:pt x="5932690" y="6680060"/>
                    <a:pt x="6135890" y="6676249"/>
                    <a:pt x="6337820" y="6683869"/>
                  </a:cubicBezTo>
                  <a:cubicBezTo>
                    <a:pt x="6346710" y="6685139"/>
                    <a:pt x="6345440" y="6688949"/>
                    <a:pt x="6340360" y="6694029"/>
                  </a:cubicBezTo>
                  <a:close/>
                </a:path>
              </a:pathLst>
            </a:custGeom>
            <a:solidFill>
              <a:srgbClr val="000000"/>
            </a:solidFill>
          </p:spPr>
        </p:sp>
      </p:grpSp>
      <p:grpSp>
        <p:nvGrpSpPr>
          <p:cNvPr id="4" name="Group 4"/>
          <p:cNvGrpSpPr>
            <a:grpSpLocks noChangeAspect="1"/>
          </p:cNvGrpSpPr>
          <p:nvPr/>
        </p:nvGrpSpPr>
        <p:grpSpPr>
          <a:xfrm>
            <a:off x="6331153" y="2244768"/>
            <a:ext cx="2162064" cy="2162064"/>
            <a:chOff x="0" y="0"/>
            <a:chExt cx="6350000" cy="6350000"/>
          </a:xfrm>
          <a:blipFill dpi="0" rotWithShape="1">
            <a:blip r:embed="rId2"/>
            <a:srcRect/>
            <a:stretch>
              <a:fillRect l="-12000" t="-4277" r="-3000"/>
            </a:stretch>
          </a:blipFill>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dpi="0" rotWithShape="1">
              <a:blip r:embed="rId3"/>
              <a:srcRect/>
              <a:stretch>
                <a:fillRect l="1000" t="-4277" r="-3000"/>
              </a:stretch>
            </a:blipFill>
          </p:spPr>
          <p:txBody>
            <a:bodyPr/>
            <a:lstStyle/>
            <a:p>
              <a:endParaRPr lang="en-US" dirty="0"/>
            </a:p>
          </p:txBody>
        </p:sp>
      </p:grpSp>
      <p:grpSp>
        <p:nvGrpSpPr>
          <p:cNvPr id="10" name="Group 10"/>
          <p:cNvGrpSpPr/>
          <p:nvPr/>
        </p:nvGrpSpPr>
        <p:grpSpPr>
          <a:xfrm rot="-10800000">
            <a:off x="384996" y="2467961"/>
            <a:ext cx="2107827" cy="60980"/>
            <a:chOff x="0" y="0"/>
            <a:chExt cx="4010941" cy="116037"/>
          </a:xfrm>
        </p:grpSpPr>
        <p:sp>
          <p:nvSpPr>
            <p:cNvPr id="11" name="Freeform 11"/>
            <p:cNvSpPr/>
            <p:nvPr/>
          </p:nvSpPr>
          <p:spPr>
            <a:xfrm>
              <a:off x="0" y="-3119"/>
              <a:ext cx="4010941" cy="119156"/>
            </a:xfrm>
            <a:custGeom>
              <a:avLst/>
              <a:gdLst/>
              <a:ahLst/>
              <a:cxnLst/>
              <a:rect l="l" t="t" r="r" b="b"/>
              <a:pathLst>
                <a:path w="4010941" h="119156">
                  <a:moveTo>
                    <a:pt x="0" y="119156"/>
                  </a:moveTo>
                  <a:cubicBezTo>
                    <a:pt x="11436" y="119128"/>
                    <a:pt x="25672" y="111883"/>
                    <a:pt x="36703" y="108928"/>
                  </a:cubicBezTo>
                  <a:cubicBezTo>
                    <a:pt x="47817" y="105950"/>
                    <a:pt x="62064" y="99462"/>
                    <a:pt x="73603" y="99435"/>
                  </a:cubicBezTo>
                  <a:cubicBezTo>
                    <a:pt x="106040" y="99356"/>
                    <a:pt x="138477" y="99112"/>
                    <a:pt x="170912" y="98674"/>
                  </a:cubicBezTo>
                  <a:cubicBezTo>
                    <a:pt x="434387" y="95119"/>
                    <a:pt x="697523" y="79785"/>
                    <a:pt x="960392" y="62359"/>
                  </a:cubicBezTo>
                  <a:cubicBezTo>
                    <a:pt x="1222028" y="45016"/>
                    <a:pt x="1483558" y="25574"/>
                    <a:pt x="1745513" y="13546"/>
                  </a:cubicBezTo>
                  <a:cubicBezTo>
                    <a:pt x="2008679" y="1462"/>
                    <a:pt x="2271328" y="0"/>
                    <a:pt x="2534614" y="8544"/>
                  </a:cubicBezTo>
                  <a:cubicBezTo>
                    <a:pt x="2779370" y="16487"/>
                    <a:pt x="3024016" y="27282"/>
                    <a:pt x="3268716" y="36708"/>
                  </a:cubicBezTo>
                  <a:cubicBezTo>
                    <a:pt x="3516041" y="46235"/>
                    <a:pt x="3763435" y="53834"/>
                    <a:pt x="4010941" y="56375"/>
                  </a:cubicBezTo>
                  <a:cubicBezTo>
                    <a:pt x="3999611" y="56258"/>
                    <a:pt x="3985162" y="63676"/>
                    <a:pt x="3974238" y="66604"/>
                  </a:cubicBezTo>
                  <a:cubicBezTo>
                    <a:pt x="3963236" y="69551"/>
                    <a:pt x="3948762" y="76214"/>
                    <a:pt x="3937338" y="76097"/>
                  </a:cubicBezTo>
                  <a:cubicBezTo>
                    <a:pt x="3905365" y="75769"/>
                    <a:pt x="3873395" y="75373"/>
                    <a:pt x="3841425" y="74894"/>
                  </a:cubicBezTo>
                  <a:cubicBezTo>
                    <a:pt x="3596372" y="71223"/>
                    <a:pt x="3351440" y="62692"/>
                    <a:pt x="3106562" y="52961"/>
                  </a:cubicBezTo>
                  <a:cubicBezTo>
                    <a:pt x="2859168" y="43130"/>
                    <a:pt x="2611801" y="32565"/>
                    <a:pt x="2364315" y="25270"/>
                  </a:cubicBezTo>
                  <a:cubicBezTo>
                    <a:pt x="2101003" y="17509"/>
                    <a:pt x="1837737" y="24277"/>
                    <a:pt x="1574734" y="38055"/>
                  </a:cubicBezTo>
                  <a:cubicBezTo>
                    <a:pt x="1312836" y="51775"/>
                    <a:pt x="1051324" y="71727"/>
                    <a:pt x="789610" y="88411"/>
                  </a:cubicBezTo>
                  <a:cubicBezTo>
                    <a:pt x="526712" y="105170"/>
                    <a:pt x="263489" y="118521"/>
                    <a:pt x="0" y="119156"/>
                  </a:cubicBezTo>
                  <a:lnTo>
                    <a:pt x="0" y="119156"/>
                  </a:lnTo>
                  <a:close/>
                </a:path>
              </a:pathLst>
            </a:custGeom>
            <a:solidFill>
              <a:srgbClr val="FFD352"/>
            </a:solidFill>
          </p:spPr>
        </p:sp>
      </p:grpSp>
      <p:sp>
        <p:nvSpPr>
          <p:cNvPr id="12" name="TextBox 12"/>
          <p:cNvSpPr txBox="1"/>
          <p:nvPr/>
        </p:nvSpPr>
        <p:spPr>
          <a:xfrm>
            <a:off x="514349" y="621599"/>
            <a:ext cx="2527229" cy="1107996"/>
          </a:xfrm>
          <a:prstGeom prst="rect">
            <a:avLst/>
          </a:prstGeom>
        </p:spPr>
        <p:txBody>
          <a:bodyPr wrap="square" lIns="0" tIns="0" rIns="0" bIns="0" rtlCol="0" anchor="t">
            <a:spAutoFit/>
          </a:bodyPr>
          <a:lstStyle/>
          <a:p>
            <a:r>
              <a:rPr lang="en-US" sz="1800" dirty="0" err="1">
                <a:latin typeface="Lucida Handwriting" panose="03010101010101010101" pitchFamily="66" charset="0"/>
              </a:rPr>
              <a:t>Các</a:t>
            </a:r>
            <a:r>
              <a:rPr lang="en-US" sz="1800" dirty="0">
                <a:latin typeface="Lucida Handwriting" panose="03010101010101010101" pitchFamily="66" charset="0"/>
              </a:rPr>
              <a:t> </a:t>
            </a:r>
            <a:r>
              <a:rPr lang="en-US" sz="1800" dirty="0" err="1">
                <a:latin typeface="Lucida Handwriting" panose="03010101010101010101" pitchFamily="66" charset="0"/>
              </a:rPr>
              <a:t>phong</a:t>
            </a:r>
            <a:r>
              <a:rPr lang="en-US" sz="1800" dirty="0">
                <a:latin typeface="Lucida Handwriting" panose="03010101010101010101" pitchFamily="66" charset="0"/>
              </a:rPr>
              <a:t> </a:t>
            </a:r>
            <a:r>
              <a:rPr lang="en-US" sz="1800" dirty="0" err="1">
                <a:latin typeface="Lucida Handwriting" panose="03010101010101010101" pitchFamily="66" charset="0"/>
              </a:rPr>
              <a:t>trào</a:t>
            </a:r>
            <a:r>
              <a:rPr lang="en-US" sz="1800" dirty="0">
                <a:latin typeface="Lucida Handwriting" panose="03010101010101010101" pitchFamily="66" charset="0"/>
              </a:rPr>
              <a:t> </a:t>
            </a:r>
            <a:r>
              <a:rPr lang="en-US" sz="1800" dirty="0" err="1">
                <a:latin typeface="Lucida Handwriting" panose="03010101010101010101" pitchFamily="66" charset="0"/>
              </a:rPr>
              <a:t>yêu</a:t>
            </a:r>
            <a:r>
              <a:rPr lang="en-US" sz="1800" dirty="0">
                <a:latin typeface="Lucida Handwriting" panose="03010101010101010101" pitchFamily="66" charset="0"/>
              </a:rPr>
              <a:t> </a:t>
            </a:r>
            <a:r>
              <a:rPr lang="en-US" sz="1800" dirty="0" err="1">
                <a:latin typeface="Lucida Handwriting" panose="03010101010101010101" pitchFamily="66" charset="0"/>
              </a:rPr>
              <a:t>nước</a:t>
            </a:r>
            <a:r>
              <a:rPr lang="en-US" sz="1800" dirty="0">
                <a:latin typeface="Lucida Handwriting" panose="03010101010101010101" pitchFamily="66" charset="0"/>
              </a:rPr>
              <a:t> </a:t>
            </a:r>
            <a:r>
              <a:rPr lang="en-US" sz="1800" dirty="0" err="1">
                <a:latin typeface="Lucida Handwriting" panose="03010101010101010101" pitchFamily="66" charset="0"/>
              </a:rPr>
              <a:t>của</a:t>
            </a:r>
            <a:r>
              <a:rPr lang="en-US" sz="1800" dirty="0">
                <a:latin typeface="Lucida Handwriting" panose="03010101010101010101" pitchFamily="66" charset="0"/>
              </a:rPr>
              <a:t> </a:t>
            </a:r>
            <a:r>
              <a:rPr lang="en-US" sz="1800" dirty="0" err="1">
                <a:latin typeface="Lucida Handwriting" panose="03010101010101010101" pitchFamily="66" charset="0"/>
              </a:rPr>
              <a:t>nhân</a:t>
            </a:r>
            <a:r>
              <a:rPr lang="en-US" sz="1800" dirty="0">
                <a:latin typeface="Lucida Handwriting" panose="03010101010101010101" pitchFamily="66" charset="0"/>
              </a:rPr>
              <a:t> </a:t>
            </a:r>
            <a:r>
              <a:rPr lang="en-US" sz="1800" dirty="0" err="1">
                <a:latin typeface="Lucida Handwriting" panose="03010101010101010101" pitchFamily="66" charset="0"/>
              </a:rPr>
              <a:t>dân</a:t>
            </a:r>
            <a:r>
              <a:rPr lang="en-US" sz="1800" dirty="0">
                <a:latin typeface="Lucida Handwriting" panose="03010101010101010101" pitchFamily="66" charset="0"/>
              </a:rPr>
              <a:t> </a:t>
            </a:r>
            <a:r>
              <a:rPr lang="en-US" sz="1800" dirty="0" err="1">
                <a:latin typeface="Lucida Handwriting" panose="03010101010101010101" pitchFamily="66" charset="0"/>
              </a:rPr>
              <a:t>Việt</a:t>
            </a:r>
            <a:r>
              <a:rPr lang="en-US" sz="1800" dirty="0">
                <a:latin typeface="Lucida Handwriting" panose="03010101010101010101" pitchFamily="66" charset="0"/>
              </a:rPr>
              <a:t> Nam </a:t>
            </a:r>
            <a:r>
              <a:rPr lang="en-US" sz="1800" dirty="0" err="1">
                <a:latin typeface="Lucida Handwriting" panose="03010101010101010101" pitchFamily="66" charset="0"/>
              </a:rPr>
              <a:t>trước</a:t>
            </a:r>
            <a:r>
              <a:rPr lang="en-US" sz="1800" dirty="0">
                <a:latin typeface="Lucida Handwriting" panose="03010101010101010101" pitchFamily="66" charset="0"/>
              </a:rPr>
              <a:t> </a:t>
            </a:r>
            <a:r>
              <a:rPr lang="en-US" sz="1800" dirty="0" err="1">
                <a:latin typeface="Lucida Handwriting" panose="03010101010101010101" pitchFamily="66" charset="0"/>
              </a:rPr>
              <a:t>khi</a:t>
            </a:r>
            <a:r>
              <a:rPr lang="en-US" sz="1800" dirty="0">
                <a:latin typeface="Lucida Handwriting" panose="03010101010101010101" pitchFamily="66" charset="0"/>
              </a:rPr>
              <a:t> có </a:t>
            </a:r>
            <a:r>
              <a:rPr lang="en-US" sz="1800" dirty="0" err="1">
                <a:latin typeface="Lucida Handwriting" panose="03010101010101010101" pitchFamily="66" charset="0"/>
              </a:rPr>
              <a:t>Đảng</a:t>
            </a:r>
            <a:endParaRPr lang="en-US" sz="1800" dirty="0">
              <a:latin typeface="Lucida Handwriting" panose="03010101010101010101" pitchFamily="66" charset="0"/>
            </a:endParaRPr>
          </a:p>
        </p:txBody>
      </p:sp>
      <p:grpSp>
        <p:nvGrpSpPr>
          <p:cNvPr id="13" name="Group 13"/>
          <p:cNvGrpSpPr/>
          <p:nvPr/>
        </p:nvGrpSpPr>
        <p:grpSpPr>
          <a:xfrm>
            <a:off x="1127569" y="3064856"/>
            <a:ext cx="2566762" cy="868211"/>
            <a:chOff x="1483413" y="588781"/>
            <a:chExt cx="6844699" cy="2315229"/>
          </a:xfrm>
        </p:grpSpPr>
        <p:grpSp>
          <p:nvGrpSpPr>
            <p:cNvPr id="14" name="Group 14"/>
            <p:cNvGrpSpPr/>
            <p:nvPr/>
          </p:nvGrpSpPr>
          <p:grpSpPr>
            <a:xfrm>
              <a:off x="1483413" y="588781"/>
              <a:ext cx="6844699" cy="2315229"/>
              <a:chOff x="1403229" y="556955"/>
              <a:chExt cx="6474717" cy="2190082"/>
            </a:xfrm>
          </p:grpSpPr>
          <p:sp>
            <p:nvSpPr>
              <p:cNvPr id="15" name="Freeform 15"/>
              <p:cNvSpPr/>
              <p:nvPr/>
            </p:nvSpPr>
            <p:spPr>
              <a:xfrm>
                <a:off x="1403229" y="556955"/>
                <a:ext cx="6474717" cy="2190082"/>
              </a:xfrm>
              <a:custGeom>
                <a:avLst/>
                <a:gdLst/>
                <a:ahLst/>
                <a:cxnLst/>
                <a:rect l="l" t="t" r="r" b="b"/>
                <a:pathLst>
                  <a:path w="6474717" h="2190081">
                    <a:moveTo>
                      <a:pt x="5846940" y="2135603"/>
                    </a:moveTo>
                    <a:cubicBezTo>
                      <a:pt x="5846940" y="2135603"/>
                      <a:pt x="5116065" y="2190081"/>
                      <a:pt x="4286091" y="2187459"/>
                    </a:cubicBezTo>
                    <a:cubicBezTo>
                      <a:pt x="2572631" y="2185297"/>
                      <a:pt x="1057074" y="2177472"/>
                      <a:pt x="1057074" y="2177472"/>
                    </a:cubicBezTo>
                    <a:cubicBezTo>
                      <a:pt x="812932" y="2168638"/>
                      <a:pt x="449110" y="2147408"/>
                      <a:pt x="282371" y="2089230"/>
                    </a:cubicBezTo>
                    <a:cubicBezTo>
                      <a:pt x="4469" y="1992267"/>
                      <a:pt x="0" y="1818988"/>
                      <a:pt x="0" y="1446757"/>
                    </a:cubicBezTo>
                    <a:lnTo>
                      <a:pt x="0" y="1446746"/>
                    </a:lnTo>
                    <a:cubicBezTo>
                      <a:pt x="8536" y="491230"/>
                      <a:pt x="0" y="345608"/>
                      <a:pt x="77597" y="223930"/>
                    </a:cubicBezTo>
                    <a:cubicBezTo>
                      <a:pt x="217372" y="4759"/>
                      <a:pt x="519255" y="4073"/>
                      <a:pt x="937909" y="4073"/>
                    </a:cubicBezTo>
                    <a:cubicBezTo>
                      <a:pt x="937909" y="4073"/>
                      <a:pt x="1853679" y="15681"/>
                      <a:pt x="3654281" y="7673"/>
                    </a:cubicBezTo>
                    <a:cubicBezTo>
                      <a:pt x="4897137" y="0"/>
                      <a:pt x="5613871" y="6979"/>
                      <a:pt x="5613871" y="6979"/>
                    </a:cubicBezTo>
                    <a:cubicBezTo>
                      <a:pt x="5982178" y="14458"/>
                      <a:pt x="6120438" y="42638"/>
                      <a:pt x="6318178" y="165219"/>
                    </a:cubicBezTo>
                    <a:cubicBezTo>
                      <a:pt x="6469195" y="258836"/>
                      <a:pt x="6474717" y="476157"/>
                      <a:pt x="6465577" y="1446745"/>
                    </a:cubicBezTo>
                    <a:lnTo>
                      <a:pt x="6465577" y="1446757"/>
                    </a:lnTo>
                    <a:cubicBezTo>
                      <a:pt x="6465576" y="1936953"/>
                      <a:pt x="6422792" y="2085541"/>
                      <a:pt x="5846940" y="2135603"/>
                    </a:cubicBezTo>
                    <a:close/>
                  </a:path>
                </a:pathLst>
              </a:custGeom>
              <a:solidFill>
                <a:srgbClr val="FFD352"/>
              </a:solidFill>
            </p:spPr>
          </p:sp>
        </p:grpSp>
        <p:sp>
          <p:nvSpPr>
            <p:cNvPr id="16" name="TextBox 16"/>
            <p:cNvSpPr txBox="1"/>
            <p:nvPr/>
          </p:nvSpPr>
          <p:spPr>
            <a:xfrm>
              <a:off x="1933672" y="588781"/>
              <a:ext cx="5944179" cy="1949250"/>
            </a:xfrm>
            <a:prstGeom prst="rect">
              <a:avLst/>
            </a:prstGeom>
          </p:spPr>
          <p:txBody>
            <a:bodyPr lIns="0" tIns="0" rIns="0" bIns="0" rtlCol="0" anchor="t">
              <a:spAutoFit/>
            </a:bodyPr>
            <a:lstStyle/>
            <a:p>
              <a:pPr>
                <a:lnSpc>
                  <a:spcPts val="1907"/>
                </a:lnSpc>
              </a:pPr>
              <a:endParaRPr lang="en-US" sz="1362" dirty="0">
                <a:latin typeface="Raleway Light" pitchFamily="2" charset="0"/>
              </a:endParaRPr>
            </a:p>
            <a:p>
              <a:pPr algn="ctr">
                <a:lnSpc>
                  <a:spcPts val="1907"/>
                </a:lnSpc>
              </a:pPr>
              <a:r>
                <a:rPr lang="en-US" sz="1800" b="1" dirty="0" err="1">
                  <a:latin typeface="Raleway Light" pitchFamily="2" charset="0"/>
                </a:rPr>
                <a:t>Phong</a:t>
              </a:r>
              <a:r>
                <a:rPr lang="en-US" sz="1800" b="1" dirty="0">
                  <a:latin typeface="Raleway Light" pitchFamily="2" charset="0"/>
                </a:rPr>
                <a:t> </a:t>
              </a:r>
              <a:r>
                <a:rPr lang="en-US" sz="1800" b="1" dirty="0" err="1">
                  <a:latin typeface="Raleway Light" pitchFamily="2" charset="0"/>
                </a:rPr>
                <a:t>Trào</a:t>
              </a:r>
              <a:r>
                <a:rPr lang="en-US" sz="1800" b="1" dirty="0">
                  <a:latin typeface="Raleway Light" pitchFamily="2" charset="0"/>
                </a:rPr>
                <a:t> </a:t>
              </a:r>
              <a:r>
                <a:rPr lang="en-US" sz="1800" b="1" dirty="0" err="1">
                  <a:latin typeface="Raleway Light" pitchFamily="2" charset="0"/>
                </a:rPr>
                <a:t>Đông</a:t>
              </a:r>
              <a:r>
                <a:rPr lang="en-US" sz="1800" b="1" dirty="0">
                  <a:latin typeface="Raleway Light" pitchFamily="2" charset="0"/>
                </a:rPr>
                <a:t> Du </a:t>
              </a:r>
              <a:r>
                <a:rPr lang="en-US" sz="1800" b="1" dirty="0" err="1">
                  <a:latin typeface="Raleway Light" pitchFamily="2" charset="0"/>
                </a:rPr>
                <a:t>Của</a:t>
              </a:r>
              <a:r>
                <a:rPr lang="en-US" sz="1800" b="1" dirty="0">
                  <a:latin typeface="Raleway Light" pitchFamily="2" charset="0"/>
                </a:rPr>
                <a:t> Phan </a:t>
              </a:r>
              <a:r>
                <a:rPr lang="en-US" sz="1800" b="1" dirty="0" err="1">
                  <a:latin typeface="Raleway Light" pitchFamily="2" charset="0"/>
                </a:rPr>
                <a:t>Bội</a:t>
              </a:r>
              <a:r>
                <a:rPr lang="en-US" sz="1800" b="1" dirty="0">
                  <a:latin typeface="Raleway Light" pitchFamily="2" charset="0"/>
                </a:rPr>
                <a:t> </a:t>
              </a:r>
              <a:r>
                <a:rPr lang="en-US" sz="1800" b="1" dirty="0" err="1">
                  <a:latin typeface="Raleway Light" pitchFamily="2" charset="0"/>
                </a:rPr>
                <a:t>Châu</a:t>
              </a:r>
              <a:endParaRPr lang="en-US" sz="1800" b="1" dirty="0">
                <a:latin typeface="Raleway Light" pitchFamily="2" charset="0"/>
              </a:endParaRPr>
            </a:p>
          </p:txBody>
        </p:sp>
      </p:grpSp>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595391" y="780617"/>
            <a:ext cx="1756871" cy="1227881"/>
          </a:xfrm>
          <a:prstGeom prst="rect">
            <a:avLst/>
          </a:prstGeom>
        </p:spPr>
      </p:pic>
      <p:sp>
        <p:nvSpPr>
          <p:cNvPr id="19" name="TextBox 19"/>
          <p:cNvSpPr txBox="1"/>
          <p:nvPr/>
        </p:nvSpPr>
        <p:spPr>
          <a:xfrm>
            <a:off x="479068" y="1896072"/>
            <a:ext cx="2891030" cy="553998"/>
          </a:xfrm>
          <a:prstGeom prst="rect">
            <a:avLst/>
          </a:prstGeom>
        </p:spPr>
        <p:txBody>
          <a:bodyPr wrap="square" lIns="0" tIns="0" rIns="0" bIns="0" rtlCol="0" anchor="t">
            <a:spAutoFit/>
          </a:bodyPr>
          <a:lstStyle/>
          <a:p>
            <a:r>
              <a:rPr lang="en-US" sz="1800" b="1" dirty="0" err="1">
                <a:latin typeface="Raleway Light" pitchFamily="2" charset="0"/>
              </a:rPr>
              <a:t>Phong</a:t>
            </a:r>
            <a:r>
              <a:rPr lang="en-US" sz="1800" b="1" dirty="0">
                <a:latin typeface="Raleway Light" pitchFamily="2" charset="0"/>
              </a:rPr>
              <a:t> </a:t>
            </a:r>
            <a:r>
              <a:rPr lang="en-US" sz="1800" b="1" dirty="0" err="1">
                <a:latin typeface="Raleway Light" pitchFamily="2" charset="0"/>
              </a:rPr>
              <a:t>trào</a:t>
            </a:r>
            <a:r>
              <a:rPr lang="en-US" sz="1800" b="1" dirty="0">
                <a:latin typeface="Raleway Light" pitchFamily="2" charset="0"/>
              </a:rPr>
              <a:t> </a:t>
            </a:r>
            <a:r>
              <a:rPr lang="en-US" sz="1800" b="1" dirty="0" err="1">
                <a:latin typeface="Raleway Light" pitchFamily="2" charset="0"/>
              </a:rPr>
              <a:t>yêu</a:t>
            </a:r>
            <a:r>
              <a:rPr lang="en-US" sz="1800" b="1" dirty="0">
                <a:latin typeface="Raleway Light" pitchFamily="2" charset="0"/>
              </a:rPr>
              <a:t> </a:t>
            </a:r>
            <a:r>
              <a:rPr lang="en-US" sz="1800" b="1" dirty="0" err="1">
                <a:latin typeface="Raleway Light" pitchFamily="2" charset="0"/>
              </a:rPr>
              <a:t>nước</a:t>
            </a:r>
            <a:r>
              <a:rPr lang="en-US" sz="1800" b="1" dirty="0">
                <a:latin typeface="Raleway Light" pitchFamily="2" charset="0"/>
              </a:rPr>
              <a:t> </a:t>
            </a:r>
            <a:r>
              <a:rPr lang="en-US" sz="1800" b="1" dirty="0" err="1">
                <a:latin typeface="Raleway Light" pitchFamily="2" charset="0"/>
              </a:rPr>
              <a:t>theo</a:t>
            </a:r>
            <a:r>
              <a:rPr lang="en-US" sz="1800" b="1" dirty="0">
                <a:latin typeface="Raleway Light" pitchFamily="2" charset="0"/>
              </a:rPr>
              <a:t> </a:t>
            </a:r>
            <a:r>
              <a:rPr lang="en-US" sz="1800" b="1" dirty="0" err="1">
                <a:latin typeface="Raleway Light" pitchFamily="2" charset="0"/>
              </a:rPr>
              <a:t>hệ</a:t>
            </a:r>
            <a:r>
              <a:rPr lang="en-US" sz="1800" b="1" dirty="0">
                <a:latin typeface="Raleway Light" pitchFamily="2" charset="0"/>
              </a:rPr>
              <a:t> </a:t>
            </a:r>
            <a:r>
              <a:rPr lang="en-US" sz="1800" b="1" dirty="0" err="1">
                <a:latin typeface="Raleway Light" pitchFamily="2" charset="0"/>
              </a:rPr>
              <a:t>tư</a:t>
            </a:r>
            <a:r>
              <a:rPr lang="en-US" sz="1800" b="1" dirty="0">
                <a:latin typeface="Raleway Light" pitchFamily="2" charset="0"/>
              </a:rPr>
              <a:t> </a:t>
            </a:r>
            <a:r>
              <a:rPr lang="en-US" sz="1800" b="1" dirty="0" err="1">
                <a:latin typeface="Raleway Light" pitchFamily="2" charset="0"/>
              </a:rPr>
              <a:t>tưởng</a:t>
            </a:r>
            <a:r>
              <a:rPr lang="en-US" sz="1800" b="1" dirty="0">
                <a:latin typeface="Raleway Light" pitchFamily="2" charset="0"/>
              </a:rPr>
              <a:t> </a:t>
            </a:r>
            <a:r>
              <a:rPr lang="vi-VN" sz="1800" i="1" dirty="0">
                <a:effectLst/>
                <a:latin typeface="Times New Roman" panose="02020603050405020304" pitchFamily="18" charset="0"/>
                <a:ea typeface="Calibri" panose="020F0502020204030204" pitchFamily="34" charset="0"/>
              </a:rPr>
              <a:t>dân chủ tư sản</a:t>
            </a:r>
            <a:endParaRPr lang="en-US" b="1" dirty="0">
              <a:latin typeface="Raleway Light" pitchFamily="2" charset="0"/>
            </a:endParaRPr>
          </a:p>
        </p:txBody>
      </p:sp>
      <p:sp>
        <p:nvSpPr>
          <p:cNvPr id="30" name="TextBox 16">
            <a:extLst>
              <a:ext uri="{FF2B5EF4-FFF2-40B4-BE49-F238E27FC236}">
                <a16:creationId xmlns:a16="http://schemas.microsoft.com/office/drawing/2014/main" id="{EA0AA436-D5B7-477E-B402-4CA685D42917}"/>
              </a:ext>
            </a:extLst>
          </p:cNvPr>
          <p:cNvSpPr txBox="1"/>
          <p:nvPr/>
        </p:nvSpPr>
        <p:spPr>
          <a:xfrm>
            <a:off x="6673090" y="896741"/>
            <a:ext cx="1679172" cy="974626"/>
          </a:xfrm>
          <a:prstGeom prst="rect">
            <a:avLst/>
          </a:prstGeom>
        </p:spPr>
        <p:txBody>
          <a:bodyPr wrap="square" lIns="0" tIns="0" rIns="0" bIns="0" rtlCol="0" anchor="t">
            <a:spAutoFit/>
          </a:bodyPr>
          <a:lstStyle/>
          <a:p>
            <a:pPr>
              <a:lnSpc>
                <a:spcPts val="1907"/>
              </a:lnSpc>
            </a:pPr>
            <a:endParaRPr lang="en-US" sz="1362" dirty="0">
              <a:latin typeface="Raleway Light" pitchFamily="2" charset="0"/>
            </a:endParaRPr>
          </a:p>
          <a:p>
            <a:pPr algn="ctr">
              <a:lnSpc>
                <a:spcPts val="1907"/>
              </a:lnSpc>
            </a:pPr>
            <a:r>
              <a:rPr lang="en-US" sz="1800" b="1" dirty="0">
                <a:latin typeface="Raleway Light" pitchFamily="2" charset="0"/>
              </a:rPr>
              <a:t>Phan Chu Trinh </a:t>
            </a:r>
            <a:r>
              <a:rPr lang="en-US" sz="1800" b="1" dirty="0" err="1">
                <a:latin typeface="Raleway Light" pitchFamily="2" charset="0"/>
              </a:rPr>
              <a:t>và</a:t>
            </a:r>
            <a:r>
              <a:rPr lang="en-US" sz="1800" b="1" dirty="0">
                <a:latin typeface="Raleway Light" pitchFamily="2" charset="0"/>
              </a:rPr>
              <a:t> </a:t>
            </a:r>
            <a:r>
              <a:rPr lang="en-US" sz="1800" b="1" dirty="0" err="1">
                <a:latin typeface="Raleway Light" pitchFamily="2" charset="0"/>
              </a:rPr>
              <a:t>phong</a:t>
            </a:r>
            <a:r>
              <a:rPr lang="en-US" sz="1800" b="1" dirty="0">
                <a:latin typeface="Raleway Light" pitchFamily="2" charset="0"/>
              </a:rPr>
              <a:t> </a:t>
            </a:r>
            <a:r>
              <a:rPr lang="en-US" sz="1800" b="1" dirty="0" err="1">
                <a:latin typeface="Raleway Light" pitchFamily="2" charset="0"/>
              </a:rPr>
              <a:t>trào</a:t>
            </a:r>
            <a:r>
              <a:rPr lang="en-US" sz="1800" b="1" dirty="0">
                <a:latin typeface="Raleway Light" pitchFamily="2" charset="0"/>
              </a:rPr>
              <a:t> </a:t>
            </a:r>
            <a:r>
              <a:rPr lang="en-US" sz="1800" b="1" dirty="0" err="1">
                <a:latin typeface="Raleway Light" pitchFamily="2" charset="0"/>
              </a:rPr>
              <a:t>Duy</a:t>
            </a:r>
            <a:r>
              <a:rPr lang="en-US" sz="1800" b="1" dirty="0">
                <a:latin typeface="Raleway Light" pitchFamily="2" charset="0"/>
              </a:rPr>
              <a:t> </a:t>
            </a:r>
            <a:r>
              <a:rPr lang="en-US" sz="1800" b="1" dirty="0" err="1">
                <a:latin typeface="Raleway Light" pitchFamily="2" charset="0"/>
              </a:rPr>
              <a:t>Tân</a:t>
            </a:r>
            <a:endParaRPr lang="en-US" sz="1800" b="1" dirty="0">
              <a:latin typeface="Raleway Light" pitchFamily="2" charset="0"/>
            </a:endParaRPr>
          </a:p>
        </p:txBody>
      </p:sp>
      <p:pic>
        <p:nvPicPr>
          <p:cNvPr id="7" name="Picture 6">
            <a:extLst>
              <a:ext uri="{FF2B5EF4-FFF2-40B4-BE49-F238E27FC236}">
                <a16:creationId xmlns:a16="http://schemas.microsoft.com/office/drawing/2014/main" id="{4AFCD579-1CBB-4F05-A67F-0A94DB6DA1F7}"/>
              </a:ext>
            </a:extLst>
          </p:cNvPr>
          <p:cNvPicPr>
            <a:picLocks noChangeAspect="1"/>
          </p:cNvPicPr>
          <p:nvPr/>
        </p:nvPicPr>
        <p:blipFill rotWithShape="1">
          <a:blip r:embed="rId6"/>
          <a:srcRect l="7328" t="13407" r="7444" b="10647"/>
          <a:stretch/>
        </p:blipFill>
        <p:spPr>
          <a:xfrm>
            <a:off x="3737740" y="650563"/>
            <a:ext cx="2322631" cy="3856359"/>
          </a:xfrm>
          <a:prstGeom prst="rect">
            <a:avLst/>
          </a:prstGeom>
        </p:spPr>
      </p:pic>
      <p:pic>
        <p:nvPicPr>
          <p:cNvPr id="17" name="Picture 1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868301">
            <a:off x="2971950" y="2810679"/>
            <a:ext cx="991894" cy="421640"/>
          </a:xfrm>
          <a:prstGeom prst="rect">
            <a:avLst/>
          </a:prstGeom>
        </p:spPr>
      </p:pic>
    </p:spTree>
    <p:extLst>
      <p:ext uri="{BB962C8B-B14F-4D97-AF65-F5344CB8AC3E}">
        <p14:creationId xmlns:p14="http://schemas.microsoft.com/office/powerpoint/2010/main" val="21819486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5BECB4-52DD-4661-AFC2-635B675FFFE3}"/>
              </a:ext>
            </a:extLst>
          </p:cNvPr>
          <p:cNvSpPr>
            <a:spLocks noGrp="1"/>
          </p:cNvSpPr>
          <p:nvPr>
            <p:ph type="body" idx="1"/>
          </p:nvPr>
        </p:nvSpPr>
        <p:spPr>
          <a:xfrm>
            <a:off x="1341562" y="1241841"/>
            <a:ext cx="6631727" cy="2446441"/>
          </a:xfrm>
        </p:spPr>
        <p:txBody>
          <a:bodyPr/>
          <a:lstStyle/>
          <a:p>
            <a:pPr marL="38100" indent="0" algn="l">
              <a:buNone/>
            </a:pPr>
            <a:r>
              <a:rPr lang="vi-VN" sz="2400" i="0" baseline="30000" dirty="0">
                <a:effectLst/>
                <a:latin typeface="Times New Roman" panose="02020603050405020304" pitchFamily="18" charset="0"/>
                <a:ea typeface="Calibri" panose="020F0502020204030204" pitchFamily="34" charset="0"/>
                <a:cs typeface="Times New Roman" panose="02020603050405020304" pitchFamily="18" charset="0"/>
              </a:rPr>
              <a:t>Các phong trào yêu nước ở Việt Nam cho đến những năm 20 của thế kỷ XX đều thất bại, nhưng đã góp phần cổ vũ mạnh mẽ tinh thần yêu nước của nhân dân, bồi đắp thêm cho chủ nghĩa yêu nước Việt Nam, đặc biệt góp phần thúc đẩy những nhà yêu nước, nhất là lớp thanh niên trí thức tiên tiến chọn lựa một con đường mới, một giải pháp cứu nước, giải phóng dân tộc theo xu thế của thời đại. Nhiệm vụ lịch sử cấp thiết đặt ra cho thế hệ yêu nước đương thời là cần phải có một tổ chức cách mạng tiên phong, có đường lối cứu nước đúng đắn để giải phóng dân tộc.</a:t>
            </a:r>
            <a:endParaRPr lang="en-US" sz="2400" i="0" baseline="30000" dirty="0">
              <a:effectLst/>
              <a:latin typeface="Times New Roman" panose="02020603050405020304" pitchFamily="18" charset="0"/>
              <a:ea typeface="Calibri" panose="020F0502020204030204" pitchFamily="34" charset="0"/>
              <a:cs typeface="Times New Roman" panose="02020603050405020304" pitchFamily="18" charset="0"/>
            </a:endParaRPr>
          </a:p>
          <a:p>
            <a:pPr marL="38100" indent="0" algn="l">
              <a:buNone/>
            </a:pPr>
            <a:endParaRPr lang="en-US" sz="2400" i="0" dirty="0"/>
          </a:p>
        </p:txBody>
      </p:sp>
      <p:sp>
        <p:nvSpPr>
          <p:cNvPr id="3" name="Slide Number Placeholder 2">
            <a:extLst>
              <a:ext uri="{FF2B5EF4-FFF2-40B4-BE49-F238E27FC236}">
                <a16:creationId xmlns:a16="http://schemas.microsoft.com/office/drawing/2014/main" id="{BD3620FE-33AC-49DA-93FA-3B5276BF94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pic>
        <p:nvPicPr>
          <p:cNvPr id="4" name="Picture 3">
            <a:extLst>
              <a:ext uri="{FF2B5EF4-FFF2-40B4-BE49-F238E27FC236}">
                <a16:creationId xmlns:a16="http://schemas.microsoft.com/office/drawing/2014/main" id="{BEA2448E-2A3A-4D4E-B8A4-11881050606C}"/>
              </a:ext>
            </a:extLst>
          </p:cNvPr>
          <p:cNvPicPr>
            <a:picLocks noChangeAspect="1"/>
          </p:cNvPicPr>
          <p:nvPr/>
        </p:nvPicPr>
        <p:blipFill>
          <a:blip r:embed="rId2"/>
          <a:stretch>
            <a:fillRect/>
          </a:stretch>
        </p:blipFill>
        <p:spPr>
          <a:xfrm>
            <a:off x="8051625" y="187704"/>
            <a:ext cx="679558" cy="592914"/>
          </a:xfrm>
          <a:prstGeom prst="rect">
            <a:avLst/>
          </a:prstGeom>
        </p:spPr>
      </p:pic>
    </p:spTree>
    <p:extLst>
      <p:ext uri="{BB962C8B-B14F-4D97-AF65-F5344CB8AC3E}">
        <p14:creationId xmlns:p14="http://schemas.microsoft.com/office/powerpoint/2010/main" val="26128865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869150" y="1174882"/>
            <a:ext cx="4091039" cy="7206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ym typeface="Muli"/>
              </a:rPr>
              <a:t>Outline</a:t>
            </a:r>
            <a:endParaRPr dirty="0"/>
          </a:p>
        </p:txBody>
      </p:sp>
      <p:sp>
        <p:nvSpPr>
          <p:cNvPr id="72" name="Google Shape;72;p13"/>
          <p:cNvSpPr txBox="1">
            <a:spLocks noGrp="1"/>
          </p:cNvSpPr>
          <p:nvPr>
            <p:ph type="body" idx="1"/>
          </p:nvPr>
        </p:nvSpPr>
        <p:spPr>
          <a:xfrm>
            <a:off x="869148" y="2094274"/>
            <a:ext cx="6940971" cy="200327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smtClean="0">
                <a:sym typeface="Work Sans Medium"/>
              </a:rPr>
              <a:t>1</a:t>
            </a:r>
            <a:r>
              <a:rPr lang="en-US" dirty="0">
                <a:sym typeface="Work Sans Medium"/>
              </a:rPr>
              <a:t>. </a:t>
            </a:r>
            <a:r>
              <a:rPr lang="en-US" dirty="0" err="1">
                <a:sym typeface="Work Sans Medium"/>
              </a:rPr>
              <a:t>Đối</a:t>
            </a:r>
            <a:r>
              <a:rPr lang="en-US" dirty="0">
                <a:sym typeface="Work Sans Medium"/>
              </a:rPr>
              <a:t> </a:t>
            </a:r>
            <a:r>
              <a:rPr lang="en-US" dirty="0" err="1">
                <a:sym typeface="Work Sans Medium"/>
              </a:rPr>
              <a:t>tượng</a:t>
            </a:r>
            <a:r>
              <a:rPr lang="en-US" dirty="0">
                <a:sym typeface="Work Sans Medium"/>
              </a:rPr>
              <a:t> </a:t>
            </a:r>
            <a:r>
              <a:rPr lang="en-US" dirty="0" err="1">
                <a:sym typeface="Work Sans Medium"/>
              </a:rPr>
              <a:t>nghiên</a:t>
            </a:r>
            <a:r>
              <a:rPr lang="en-US" dirty="0">
                <a:sym typeface="Work Sans Medium"/>
              </a:rPr>
              <a:t> </a:t>
            </a:r>
            <a:r>
              <a:rPr lang="en-US" dirty="0" err="1">
                <a:sym typeface="Work Sans Medium"/>
              </a:rPr>
              <a:t>cứu</a:t>
            </a:r>
            <a:r>
              <a:rPr lang="en-US" dirty="0">
                <a:sym typeface="Work Sans Medium"/>
              </a:rPr>
              <a:t> </a:t>
            </a:r>
            <a:r>
              <a:rPr lang="en-US" dirty="0" err="1">
                <a:sym typeface="Work Sans Medium"/>
              </a:rPr>
              <a:t>của</a:t>
            </a:r>
            <a:r>
              <a:rPr lang="en-US" dirty="0">
                <a:sym typeface="Work Sans Medium"/>
              </a:rPr>
              <a:t> </a:t>
            </a:r>
            <a:r>
              <a:rPr lang="en-US" dirty="0" err="1">
                <a:sym typeface="Work Sans Medium"/>
              </a:rPr>
              <a:t>môn</a:t>
            </a:r>
            <a:r>
              <a:rPr lang="en-US" dirty="0">
                <a:sym typeface="Work Sans Medium"/>
              </a:rPr>
              <a:t> </a:t>
            </a:r>
            <a:r>
              <a:rPr lang="en-US" dirty="0" err="1">
                <a:sym typeface="Work Sans Medium"/>
              </a:rPr>
              <a:t>Lịch</a:t>
            </a:r>
            <a:r>
              <a:rPr lang="en-US" dirty="0">
                <a:sym typeface="Work Sans Medium"/>
              </a:rPr>
              <a:t> </a:t>
            </a:r>
            <a:r>
              <a:rPr lang="en-US" dirty="0" err="1">
                <a:sym typeface="Work Sans Medium"/>
              </a:rPr>
              <a:t>sử</a:t>
            </a:r>
            <a:r>
              <a:rPr lang="en-US" dirty="0">
                <a:sym typeface="Work Sans Medium"/>
              </a:rPr>
              <a:t> </a:t>
            </a:r>
            <a:r>
              <a:rPr lang="en-US" dirty="0" err="1">
                <a:sym typeface="Work Sans Medium"/>
              </a:rPr>
              <a:t>Đảng</a:t>
            </a:r>
            <a:r>
              <a:rPr lang="en-US" dirty="0">
                <a:sym typeface="Work Sans Medium"/>
              </a:rPr>
              <a:t> </a:t>
            </a:r>
            <a:r>
              <a:rPr lang="en-US" dirty="0" err="1">
                <a:sym typeface="Work Sans Medium"/>
              </a:rPr>
              <a:t>Cộng</a:t>
            </a:r>
            <a:r>
              <a:rPr lang="en-US" dirty="0">
                <a:sym typeface="Work Sans Medium"/>
              </a:rPr>
              <a:t> </a:t>
            </a:r>
            <a:r>
              <a:rPr lang="en-US" dirty="0" err="1">
                <a:sym typeface="Work Sans Medium"/>
              </a:rPr>
              <a:t>sản</a:t>
            </a:r>
            <a:r>
              <a:rPr lang="en-US" dirty="0">
                <a:sym typeface="Work Sans Medium"/>
              </a:rPr>
              <a:t> </a:t>
            </a:r>
            <a:r>
              <a:rPr lang="en-US" dirty="0" err="1">
                <a:sym typeface="Work Sans Medium"/>
              </a:rPr>
              <a:t>Việt</a:t>
            </a:r>
            <a:r>
              <a:rPr lang="en-US" dirty="0">
                <a:sym typeface="Work Sans Medium"/>
              </a:rPr>
              <a:t> Nam</a:t>
            </a:r>
          </a:p>
          <a:p>
            <a:pPr marL="0" lvl="0" indent="0" algn="l" rtl="0">
              <a:spcBef>
                <a:spcPts val="600"/>
              </a:spcBef>
              <a:spcAft>
                <a:spcPts val="0"/>
              </a:spcAft>
              <a:buNone/>
            </a:pPr>
            <a:r>
              <a:rPr lang="en-US" dirty="0" smtClean="0">
                <a:sym typeface="Work Sans Medium"/>
              </a:rPr>
              <a:t>2</a:t>
            </a:r>
            <a:r>
              <a:rPr lang="en-US" dirty="0">
                <a:sym typeface="Work Sans Medium"/>
              </a:rPr>
              <a:t>. </a:t>
            </a:r>
            <a:r>
              <a:rPr lang="en-US" dirty="0" err="1">
                <a:sym typeface="Work Sans Medium"/>
              </a:rPr>
              <a:t>Chức</a:t>
            </a:r>
            <a:r>
              <a:rPr lang="en-US" dirty="0">
                <a:sym typeface="Work Sans Medium"/>
              </a:rPr>
              <a:t> </a:t>
            </a:r>
            <a:r>
              <a:rPr lang="en-US" dirty="0" err="1">
                <a:sym typeface="Work Sans Medium"/>
              </a:rPr>
              <a:t>năng</a:t>
            </a:r>
            <a:r>
              <a:rPr lang="en-US" dirty="0">
                <a:sym typeface="Work Sans Medium"/>
              </a:rPr>
              <a:t>, </a:t>
            </a:r>
            <a:r>
              <a:rPr lang="en-US" dirty="0" err="1">
                <a:sym typeface="Work Sans Medium"/>
              </a:rPr>
              <a:t>nhiệm</a:t>
            </a:r>
            <a:r>
              <a:rPr lang="en-US" dirty="0">
                <a:sym typeface="Work Sans Medium"/>
              </a:rPr>
              <a:t> </a:t>
            </a:r>
            <a:r>
              <a:rPr lang="en-US" dirty="0" err="1">
                <a:sym typeface="Work Sans Medium"/>
              </a:rPr>
              <a:t>vụ</a:t>
            </a:r>
            <a:r>
              <a:rPr lang="en-US" dirty="0">
                <a:sym typeface="Work Sans Medium"/>
              </a:rPr>
              <a:t> </a:t>
            </a:r>
            <a:r>
              <a:rPr lang="en-US" dirty="0" err="1">
                <a:sym typeface="Work Sans Medium"/>
              </a:rPr>
              <a:t>của</a:t>
            </a:r>
            <a:r>
              <a:rPr lang="en-US" dirty="0">
                <a:sym typeface="Work Sans Medium"/>
              </a:rPr>
              <a:t> </a:t>
            </a:r>
            <a:r>
              <a:rPr lang="en-US" dirty="0" err="1">
                <a:sym typeface="Work Sans Medium"/>
              </a:rPr>
              <a:t>môn</a:t>
            </a:r>
            <a:r>
              <a:rPr lang="en-US" dirty="0">
                <a:sym typeface="Work Sans Medium"/>
              </a:rPr>
              <a:t> </a:t>
            </a:r>
            <a:r>
              <a:rPr lang="en-US" dirty="0" err="1">
                <a:sym typeface="Work Sans Medium"/>
              </a:rPr>
              <a:t>Lịch</a:t>
            </a:r>
            <a:r>
              <a:rPr lang="en-US" dirty="0">
                <a:sym typeface="Work Sans Medium"/>
              </a:rPr>
              <a:t> </a:t>
            </a:r>
            <a:r>
              <a:rPr lang="en-US" dirty="0" err="1">
                <a:sym typeface="Work Sans Medium"/>
              </a:rPr>
              <a:t>sử</a:t>
            </a:r>
            <a:r>
              <a:rPr lang="en-US" dirty="0">
                <a:sym typeface="Work Sans Medium"/>
              </a:rPr>
              <a:t> </a:t>
            </a:r>
            <a:r>
              <a:rPr lang="en-US" dirty="0" err="1">
                <a:sym typeface="Work Sans Medium"/>
              </a:rPr>
              <a:t>Đảng</a:t>
            </a:r>
            <a:r>
              <a:rPr lang="en-US" dirty="0">
                <a:sym typeface="Work Sans Medium"/>
              </a:rPr>
              <a:t> </a:t>
            </a:r>
            <a:r>
              <a:rPr lang="en-US" dirty="0" err="1">
                <a:sym typeface="Work Sans Medium"/>
              </a:rPr>
              <a:t>Cộng</a:t>
            </a:r>
            <a:r>
              <a:rPr lang="en-US" dirty="0">
                <a:sym typeface="Work Sans Medium"/>
              </a:rPr>
              <a:t> </a:t>
            </a:r>
            <a:r>
              <a:rPr lang="en-US" dirty="0" err="1">
                <a:sym typeface="Work Sans Medium"/>
              </a:rPr>
              <a:t>sản</a:t>
            </a:r>
            <a:r>
              <a:rPr lang="en-US" dirty="0">
                <a:sym typeface="Work Sans Medium"/>
              </a:rPr>
              <a:t> </a:t>
            </a:r>
            <a:r>
              <a:rPr lang="en-US" dirty="0" err="1">
                <a:sym typeface="Work Sans Medium"/>
              </a:rPr>
              <a:t>Việt</a:t>
            </a:r>
            <a:r>
              <a:rPr lang="en-US" dirty="0">
                <a:sym typeface="Work Sans Medium"/>
              </a:rPr>
              <a:t> Nam</a:t>
            </a:r>
          </a:p>
          <a:p>
            <a:pPr marL="0" lvl="0" indent="0" algn="l" rtl="0">
              <a:spcBef>
                <a:spcPts val="600"/>
              </a:spcBef>
              <a:spcAft>
                <a:spcPts val="0"/>
              </a:spcAft>
              <a:buNone/>
            </a:pPr>
            <a:r>
              <a:rPr lang="en-US" dirty="0" smtClean="0">
                <a:sym typeface="Work Sans Medium"/>
              </a:rPr>
              <a:t>3</a:t>
            </a:r>
            <a:r>
              <a:rPr lang="en-US" dirty="0">
                <a:sym typeface="Work Sans Medium"/>
              </a:rPr>
              <a:t>. </a:t>
            </a:r>
            <a:r>
              <a:rPr lang="vi-VN" dirty="0"/>
              <a:t>Phương pháp nghiên cứu, học tập môn học Lịch sử Đảng Cộng sản Việt Nam</a:t>
            </a:r>
            <a:endParaRPr lang="en-US" dirty="0">
              <a:sym typeface="Work Sans Medium"/>
            </a:endParaRPr>
          </a:p>
          <a:p>
            <a:pPr marL="0" lvl="0" indent="0" algn="l" rtl="0">
              <a:spcBef>
                <a:spcPts val="600"/>
              </a:spcBef>
              <a:spcAft>
                <a:spcPts val="0"/>
              </a:spcAft>
              <a:buNone/>
            </a:pPr>
            <a:r>
              <a:rPr lang="en-US" dirty="0" smtClean="0">
                <a:sym typeface="Work Sans Medium"/>
              </a:rPr>
              <a:t>4</a:t>
            </a:r>
            <a:r>
              <a:rPr lang="en-US" dirty="0">
                <a:sym typeface="Work Sans Medium"/>
              </a:rPr>
              <a:t>. </a:t>
            </a:r>
            <a:r>
              <a:rPr lang="en-US" dirty="0" err="1">
                <a:sym typeface="Work Sans Medium"/>
              </a:rPr>
              <a:t>Mục</a:t>
            </a:r>
            <a:r>
              <a:rPr lang="en-US" dirty="0">
                <a:sym typeface="Work Sans Medium"/>
              </a:rPr>
              <a:t> </a:t>
            </a:r>
            <a:r>
              <a:rPr lang="en-US" dirty="0" err="1">
                <a:sym typeface="Work Sans Medium"/>
              </a:rPr>
              <a:t>đích</a:t>
            </a:r>
            <a:r>
              <a:rPr lang="en-US" dirty="0">
                <a:sym typeface="Work Sans Medium"/>
              </a:rPr>
              <a:t> </a:t>
            </a:r>
            <a:r>
              <a:rPr lang="en-US" dirty="0" err="1">
                <a:sym typeface="Work Sans Medium"/>
              </a:rPr>
              <a:t>yêu</a:t>
            </a:r>
            <a:r>
              <a:rPr lang="en-US" dirty="0">
                <a:sym typeface="Work Sans Medium"/>
              </a:rPr>
              <a:t> </a:t>
            </a:r>
            <a:r>
              <a:rPr lang="en-US" dirty="0" err="1">
                <a:sym typeface="Work Sans Medium"/>
              </a:rPr>
              <a:t>cầu</a:t>
            </a:r>
            <a:r>
              <a:rPr lang="en-US" dirty="0">
                <a:sym typeface="Work Sans Medium"/>
              </a:rPr>
              <a:t> </a:t>
            </a:r>
            <a:r>
              <a:rPr lang="en-US" dirty="0" err="1">
                <a:sym typeface="Work Sans Medium"/>
              </a:rPr>
              <a:t>của</a:t>
            </a:r>
            <a:r>
              <a:rPr lang="en-US" dirty="0">
                <a:sym typeface="Work Sans Medium"/>
              </a:rPr>
              <a:t> </a:t>
            </a:r>
            <a:r>
              <a:rPr lang="en-US" dirty="0" err="1">
                <a:sym typeface="Work Sans Medium"/>
              </a:rPr>
              <a:t>môn</a:t>
            </a:r>
            <a:r>
              <a:rPr lang="en-US" dirty="0">
                <a:sym typeface="Work Sans Medium"/>
              </a:rPr>
              <a:t> </a:t>
            </a:r>
            <a:r>
              <a:rPr lang="en-US" dirty="0" err="1">
                <a:sym typeface="Work Sans Medium"/>
              </a:rPr>
              <a:t>Lịch</a:t>
            </a:r>
            <a:r>
              <a:rPr lang="en-US" dirty="0">
                <a:sym typeface="Work Sans Medium"/>
              </a:rPr>
              <a:t> </a:t>
            </a:r>
            <a:r>
              <a:rPr lang="en-US" dirty="0" err="1">
                <a:sym typeface="Work Sans Medium"/>
              </a:rPr>
              <a:t>sử</a:t>
            </a:r>
            <a:r>
              <a:rPr lang="en-US" dirty="0">
                <a:sym typeface="Work Sans Medium"/>
              </a:rPr>
              <a:t> </a:t>
            </a:r>
            <a:r>
              <a:rPr lang="en-US" dirty="0" err="1">
                <a:sym typeface="Work Sans Medium"/>
              </a:rPr>
              <a:t>Đảng</a:t>
            </a:r>
            <a:r>
              <a:rPr lang="en-US" dirty="0">
                <a:sym typeface="Work Sans Medium"/>
              </a:rPr>
              <a:t> </a:t>
            </a:r>
            <a:r>
              <a:rPr lang="en-US" dirty="0" err="1">
                <a:sym typeface="Work Sans Medium"/>
              </a:rPr>
              <a:t>Cộng</a:t>
            </a:r>
            <a:r>
              <a:rPr lang="en-US" dirty="0">
                <a:sym typeface="Work Sans Medium"/>
              </a:rPr>
              <a:t> </a:t>
            </a:r>
            <a:r>
              <a:rPr lang="en-US" dirty="0" err="1">
                <a:sym typeface="Work Sans Medium"/>
              </a:rPr>
              <a:t>sản</a:t>
            </a:r>
            <a:r>
              <a:rPr lang="en-US" dirty="0">
                <a:sym typeface="Work Sans Medium"/>
              </a:rPr>
              <a:t> </a:t>
            </a:r>
            <a:r>
              <a:rPr lang="en-US" dirty="0" err="1">
                <a:sym typeface="Work Sans Medium"/>
              </a:rPr>
              <a:t>Việt</a:t>
            </a:r>
            <a:r>
              <a:rPr lang="en-US" dirty="0">
                <a:sym typeface="Work Sans Medium"/>
              </a:rPr>
              <a:t> Nam</a:t>
            </a:r>
            <a:r>
              <a:rPr lang="en" dirty="0">
                <a:sym typeface="Work Sans Medium"/>
              </a:rPr>
              <a:t/>
            </a:r>
            <a:br>
              <a:rPr lang="en" dirty="0">
                <a:sym typeface="Work Sans Medium"/>
              </a:rPr>
            </a:br>
            <a:endParaRPr dirty="0">
              <a:sym typeface="Work Sans Medium"/>
            </a:endParaRPr>
          </a:p>
        </p:txBody>
      </p:sp>
      <p:sp>
        <p:nvSpPr>
          <p:cNvPr id="78" name="Google Shape;78;p13"/>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1118639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ctrTitle"/>
          </p:nvPr>
        </p:nvSpPr>
        <p:spPr>
          <a:xfrm>
            <a:off x="764458" y="1649303"/>
            <a:ext cx="7772400" cy="11598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vi-VN" sz="3200" dirty="0"/>
              <a:t>Đảng Cộng sản Việt Nam ra đời và Cương lĩnh chính trị đầu tiên của Đảng</a:t>
            </a:r>
            <a:endParaRPr lang="en-US" sz="3200" dirty="0"/>
          </a:p>
        </p:txBody>
      </p:sp>
      <p:sp>
        <p:nvSpPr>
          <p:cNvPr id="93" name="Google Shape;93;p16"/>
          <p:cNvSpPr txBox="1">
            <a:spLocks noGrp="1"/>
          </p:cNvSpPr>
          <p:nvPr>
            <p:ph type="subTitle" idx="1"/>
          </p:nvPr>
        </p:nvSpPr>
        <p:spPr>
          <a:xfrm>
            <a:off x="931607" y="2861070"/>
            <a:ext cx="7772400" cy="784800"/>
          </a:xfrm>
          <a:prstGeom prst="rect">
            <a:avLst/>
          </a:prstGeom>
        </p:spPr>
        <p:txBody>
          <a:bodyPr spcFirstLastPara="1" wrap="square" lIns="91425" tIns="91425" rIns="91425" bIns="91425" anchor="t" anchorCtr="0">
            <a:noAutofit/>
          </a:bodyPr>
          <a:lstStyle/>
          <a:p>
            <a:pPr marL="0" indent="0"/>
            <a:r>
              <a:rPr lang="en" sz="2400" b="1" dirty="0" smtClean="0"/>
              <a:t>1.1.</a:t>
            </a:r>
            <a:r>
              <a:rPr lang="vi-VN" sz="2400" b="1" dirty="0"/>
              <a:t>2. Nguyễn Ái Quốc chuẩn bị các điều kiện thành lập Đảng</a:t>
            </a:r>
            <a:endParaRPr lang="en-US" sz="2400" b="1" dirty="0"/>
          </a:p>
          <a:p>
            <a:pPr marL="0" lvl="0" indent="0" algn="l" rtl="0">
              <a:spcBef>
                <a:spcPts val="0"/>
              </a:spcBef>
              <a:spcAft>
                <a:spcPts val="0"/>
              </a:spcAft>
              <a:buNone/>
            </a:pPr>
            <a:endParaRPr dirty="0"/>
          </a:p>
        </p:txBody>
      </p:sp>
      <p:sp>
        <p:nvSpPr>
          <p:cNvPr id="94" name="Google Shape;94;p16"/>
          <p:cNvSpPr txBox="1"/>
          <p:nvPr/>
        </p:nvSpPr>
        <p:spPr>
          <a:xfrm>
            <a:off x="442452" y="471948"/>
            <a:ext cx="1655248" cy="112538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smtClean="0">
                <a:solidFill>
                  <a:schemeClr val="bg1"/>
                </a:solidFill>
                <a:latin typeface="Raleway ExtraBold"/>
                <a:ea typeface="Raleway ExtraBold"/>
                <a:cs typeface="Raleway ExtraBold"/>
                <a:sym typeface="Raleway ExtraBold"/>
              </a:rPr>
              <a:t>1.1</a:t>
            </a:r>
            <a:endParaRPr sz="8000" dirty="0">
              <a:solidFill>
                <a:schemeClr val="bg1"/>
              </a:solidFill>
              <a:latin typeface="Raleway ExtraBold"/>
              <a:ea typeface="Raleway ExtraBold"/>
              <a:cs typeface="Raleway ExtraBold"/>
              <a:sym typeface="Raleway ExtraBold"/>
            </a:endParaRPr>
          </a:p>
        </p:txBody>
      </p:sp>
    </p:spTree>
    <p:extLst>
      <p:ext uri="{BB962C8B-B14F-4D97-AF65-F5344CB8AC3E}">
        <p14:creationId xmlns:p14="http://schemas.microsoft.com/office/powerpoint/2010/main" val="8763643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4350" y="2095502"/>
            <a:ext cx="3847693" cy="386787"/>
            <a:chOff x="0" y="0"/>
            <a:chExt cx="3952468" cy="386602"/>
          </a:xfrm>
        </p:grpSpPr>
        <p:sp>
          <p:nvSpPr>
            <p:cNvPr id="3" name="Freeform 3"/>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grpSp>
        <p:nvGrpSpPr>
          <p:cNvPr id="4" name="Group 4"/>
          <p:cNvGrpSpPr/>
          <p:nvPr/>
        </p:nvGrpSpPr>
        <p:grpSpPr>
          <a:xfrm>
            <a:off x="4663361" y="543256"/>
            <a:ext cx="4018775" cy="629613"/>
            <a:chOff x="0" y="0"/>
            <a:chExt cx="8471392" cy="2599261"/>
          </a:xfrm>
        </p:grpSpPr>
        <p:sp>
          <p:nvSpPr>
            <p:cNvPr id="5" name="Freeform 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8" name="TextBox 8"/>
          <p:cNvSpPr txBox="1"/>
          <p:nvPr/>
        </p:nvSpPr>
        <p:spPr>
          <a:xfrm>
            <a:off x="4971577" y="626973"/>
            <a:ext cx="3384595" cy="430887"/>
          </a:xfrm>
          <a:prstGeom prst="rect">
            <a:avLst/>
          </a:prstGeom>
        </p:spPr>
        <p:txBody>
          <a:bodyPr wrap="square" lIns="0" tIns="0" rIns="0" bIns="0" rtlCol="0" anchor="t">
            <a:spAutoFit/>
          </a:bodyPr>
          <a:lstStyle/>
          <a:p>
            <a:r>
              <a:rPr lang="vi-VN" dirty="0"/>
              <a:t>1911, Nguyễn Tất Thành quyết định ra đi tìm đường cứu nước, giải phóng dân tộc</a:t>
            </a:r>
            <a:endParaRPr lang="en-US" dirty="0"/>
          </a:p>
        </p:txBody>
      </p:sp>
      <p:grpSp>
        <p:nvGrpSpPr>
          <p:cNvPr id="9" name="Group 9"/>
          <p:cNvGrpSpPr/>
          <p:nvPr/>
        </p:nvGrpSpPr>
        <p:grpSpPr>
          <a:xfrm>
            <a:off x="4652775" y="1288842"/>
            <a:ext cx="3971285" cy="868649"/>
            <a:chOff x="0" y="0"/>
            <a:chExt cx="8471392" cy="2599261"/>
          </a:xfrm>
        </p:grpSpPr>
        <p:sp>
          <p:nvSpPr>
            <p:cNvPr id="10" name="Freeform 10"/>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2" name="TextBox 12"/>
          <p:cNvSpPr txBox="1"/>
          <p:nvPr/>
        </p:nvSpPr>
        <p:spPr>
          <a:xfrm>
            <a:off x="4730525" y="1403381"/>
            <a:ext cx="3864479" cy="710900"/>
          </a:xfrm>
          <a:prstGeom prst="rect">
            <a:avLst/>
          </a:prstGeom>
        </p:spPr>
        <p:txBody>
          <a:bodyPr wrap="square" lIns="0" tIns="0" rIns="0" bIns="0" rtlCol="0" anchor="t">
            <a:spAutoFit/>
          </a:bodyPr>
          <a:lstStyle/>
          <a:p>
            <a:pPr algn="ctr">
              <a:lnSpc>
                <a:spcPts val="1907"/>
              </a:lnSpc>
            </a:pPr>
            <a:r>
              <a:rPr lang="vi-VN" dirty="0"/>
              <a:t>Năm 1917, thắng lợi của Cách mạng tháng Mười Nga</a:t>
            </a:r>
            <a:r>
              <a:rPr lang="en-US" dirty="0"/>
              <a:t>, </a:t>
            </a:r>
            <a:r>
              <a:rPr lang="vi-VN" dirty="0"/>
              <a:t>Nguyễn Tất Thành </a:t>
            </a:r>
            <a:r>
              <a:rPr lang="en-US" dirty="0" err="1"/>
              <a:t>hiểu</a:t>
            </a:r>
            <a:r>
              <a:rPr lang="en-US" dirty="0"/>
              <a:t> </a:t>
            </a:r>
            <a:r>
              <a:rPr lang="vi-VN" dirty="0"/>
              <a:t>- đây là cuộc “cách mạng đến nơi”.  </a:t>
            </a:r>
            <a:endParaRPr lang="en-US" dirty="0"/>
          </a:p>
        </p:txBody>
      </p:sp>
      <p:grpSp>
        <p:nvGrpSpPr>
          <p:cNvPr id="14" name="Group 14"/>
          <p:cNvGrpSpPr/>
          <p:nvPr/>
        </p:nvGrpSpPr>
        <p:grpSpPr>
          <a:xfrm>
            <a:off x="4652775" y="3196380"/>
            <a:ext cx="4050498" cy="1076308"/>
            <a:chOff x="0" y="0"/>
            <a:chExt cx="8471392" cy="2599261"/>
          </a:xfrm>
        </p:grpSpPr>
        <p:sp>
          <p:nvSpPr>
            <p:cNvPr id="15" name="Freeform 15"/>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17" name="TextBox 17"/>
          <p:cNvSpPr txBox="1"/>
          <p:nvPr/>
        </p:nvSpPr>
        <p:spPr>
          <a:xfrm>
            <a:off x="4793979" y="3316960"/>
            <a:ext cx="3707793" cy="954557"/>
          </a:xfrm>
          <a:prstGeom prst="rect">
            <a:avLst/>
          </a:prstGeom>
        </p:spPr>
        <p:txBody>
          <a:bodyPr wrap="square" lIns="0" tIns="0" rIns="0" bIns="0" rtlCol="0" anchor="t">
            <a:spAutoFit/>
          </a:bodyPr>
          <a:lstStyle/>
          <a:p>
            <a:pPr algn="ctr">
              <a:lnSpc>
                <a:spcPts val="1907"/>
              </a:lnSpc>
            </a:pPr>
            <a:r>
              <a:rPr lang="vi-VN" dirty="0"/>
              <a:t>Tháng 7-1920, Người đọc bản Sơ thảo lần thứ nhất những luận cương về vấn đề dân tộc và vấn đề thuộc địa </a:t>
            </a:r>
            <a:r>
              <a:rPr lang="en-US" dirty="0" err="1"/>
              <a:t>sau</a:t>
            </a:r>
            <a:r>
              <a:rPr lang="en-US" dirty="0"/>
              <a:t> </a:t>
            </a:r>
            <a:r>
              <a:rPr lang="en-US" dirty="0" err="1"/>
              <a:t>đó</a:t>
            </a:r>
            <a:r>
              <a:rPr lang="en-US" dirty="0"/>
              <a:t> </a:t>
            </a:r>
            <a:r>
              <a:rPr lang="vi-VN" dirty="0"/>
              <a:t>đã bỏ phiếu tán thành Quốc tế III</a:t>
            </a:r>
            <a:endParaRPr lang="en-US" dirty="0"/>
          </a:p>
        </p:txBody>
      </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535621" y="4486750"/>
            <a:ext cx="1232106" cy="1160420"/>
          </a:xfrm>
          <a:prstGeom prst="rect">
            <a:avLst/>
          </a:prstGeom>
        </p:spPr>
      </p:pic>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80106">
            <a:off x="4117668" y="398513"/>
            <a:ext cx="788782" cy="421640"/>
          </a:xfrm>
          <a:prstGeom prst="rect">
            <a:avLst/>
          </a:prstGeom>
        </p:spPr>
      </p:pic>
      <p:pic>
        <p:nvPicPr>
          <p:cNvPr id="21" name="Picture 2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10283323" flipV="1">
            <a:off x="8066430" y="4234974"/>
            <a:ext cx="870685" cy="264372"/>
          </a:xfrm>
          <a:prstGeom prst="rect">
            <a:avLst/>
          </a:prstGeom>
        </p:spPr>
      </p:pic>
      <p:sp>
        <p:nvSpPr>
          <p:cNvPr id="23" name="TextBox 23"/>
          <p:cNvSpPr txBox="1"/>
          <p:nvPr/>
        </p:nvSpPr>
        <p:spPr>
          <a:xfrm>
            <a:off x="921634" y="1891177"/>
            <a:ext cx="2901615" cy="555152"/>
          </a:xfrm>
          <a:prstGeom prst="rect">
            <a:avLst/>
          </a:prstGeom>
        </p:spPr>
        <p:txBody>
          <a:bodyPr wrap="square" lIns="0" tIns="0" rIns="0" bIns="0" rtlCol="0" anchor="t">
            <a:spAutoFit/>
          </a:bodyPr>
          <a:lstStyle/>
          <a:p>
            <a:pPr>
              <a:lnSpc>
                <a:spcPts val="4800"/>
              </a:lnSpc>
            </a:pPr>
            <a:r>
              <a:rPr lang="en-US" sz="3200" dirty="0" err="1">
                <a:latin typeface="Times New Roman" panose="02020603050405020304" pitchFamily="18" charset="0"/>
                <a:cs typeface="Times New Roman" panose="02020603050405020304" pitchFamily="18" charset="0"/>
              </a:rPr>
              <a:t>Nguyễn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Ái</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Quốc</a:t>
            </a:r>
            <a:endParaRPr lang="en-US" sz="3200" dirty="0">
              <a:latin typeface="Times New Roman" panose="02020603050405020304" pitchFamily="18" charset="0"/>
              <a:cs typeface="Times New Roman" panose="02020603050405020304" pitchFamily="18" charset="0"/>
            </a:endParaRPr>
          </a:p>
        </p:txBody>
      </p:sp>
      <p:sp>
        <p:nvSpPr>
          <p:cNvPr id="24" name="TextBox 24"/>
          <p:cNvSpPr txBox="1"/>
          <p:nvPr/>
        </p:nvSpPr>
        <p:spPr>
          <a:xfrm>
            <a:off x="567692" y="796039"/>
            <a:ext cx="3847693" cy="1107996"/>
          </a:xfrm>
          <a:prstGeom prst="rect">
            <a:avLst/>
          </a:prstGeom>
        </p:spPr>
        <p:txBody>
          <a:bodyPr wrap="square" lIns="0" tIns="0" rIns="0" bIns="0" rtlCol="0" anchor="t">
            <a:spAutoFit/>
          </a:bodyPr>
          <a:lstStyle/>
          <a:p>
            <a:r>
              <a:rPr lang="en-US" sz="2400" dirty="0" err="1">
                <a:latin typeface="Lucida Handwriting" panose="03010101010101010101" pitchFamily="66" charset="0"/>
              </a:rPr>
              <a:t>Quá</a:t>
            </a:r>
            <a:r>
              <a:rPr lang="en-US" sz="2400" dirty="0">
                <a:latin typeface="Lucida Handwriting" panose="03010101010101010101" pitchFamily="66" charset="0"/>
              </a:rPr>
              <a:t> </a:t>
            </a:r>
            <a:r>
              <a:rPr lang="en-US" sz="2400" dirty="0" err="1">
                <a:latin typeface="Lucida Handwriting" panose="03010101010101010101" pitchFamily="66" charset="0"/>
              </a:rPr>
              <a:t>trình</a:t>
            </a:r>
            <a:r>
              <a:rPr lang="en-US" sz="2400" dirty="0">
                <a:latin typeface="Lucida Handwriting" panose="03010101010101010101" pitchFamily="66" charset="0"/>
              </a:rPr>
              <a:t> </a:t>
            </a:r>
            <a:r>
              <a:rPr lang="en-US" sz="2400" dirty="0" err="1">
                <a:latin typeface="Lucida Handwriting" panose="03010101010101010101" pitchFamily="66" charset="0"/>
              </a:rPr>
              <a:t>tìm</a:t>
            </a:r>
            <a:r>
              <a:rPr lang="en-US" sz="2400" dirty="0">
                <a:latin typeface="Lucida Handwriting" panose="03010101010101010101" pitchFamily="66" charset="0"/>
              </a:rPr>
              <a:t> </a:t>
            </a:r>
            <a:r>
              <a:rPr lang="en-US" sz="2400" dirty="0" err="1">
                <a:latin typeface="Lucida Handwriting" panose="03010101010101010101" pitchFamily="66" charset="0"/>
              </a:rPr>
              <a:t>tòi</a:t>
            </a:r>
            <a:r>
              <a:rPr lang="en-US" sz="2400" dirty="0">
                <a:latin typeface="Lucida Handwriting" panose="03010101010101010101" pitchFamily="66" charset="0"/>
              </a:rPr>
              <a:t>, </a:t>
            </a:r>
            <a:r>
              <a:rPr lang="en-US" sz="2400" dirty="0" err="1">
                <a:latin typeface="Lucida Handwriting" panose="03010101010101010101" pitchFamily="66" charset="0"/>
              </a:rPr>
              <a:t>xác</a:t>
            </a:r>
            <a:r>
              <a:rPr lang="en-US" sz="2400" dirty="0">
                <a:latin typeface="Lucida Handwriting" panose="03010101010101010101" pitchFamily="66" charset="0"/>
              </a:rPr>
              <a:t> </a:t>
            </a:r>
            <a:r>
              <a:rPr lang="en-US" sz="2400" dirty="0" err="1">
                <a:latin typeface="Lucida Handwriting" panose="03010101010101010101" pitchFamily="66" charset="0"/>
              </a:rPr>
              <a:t>định</a:t>
            </a:r>
            <a:r>
              <a:rPr lang="en-US" sz="2400" dirty="0">
                <a:latin typeface="Lucida Handwriting" panose="03010101010101010101" pitchFamily="66" charset="0"/>
              </a:rPr>
              <a:t> con </a:t>
            </a:r>
            <a:r>
              <a:rPr lang="en-US" sz="2400" dirty="0" err="1">
                <a:latin typeface="Lucida Handwriting" panose="03010101010101010101" pitchFamily="66" charset="0"/>
              </a:rPr>
              <a:t>đường</a:t>
            </a:r>
            <a:r>
              <a:rPr lang="en-US" sz="2400" dirty="0">
                <a:latin typeface="Lucida Handwriting" panose="03010101010101010101" pitchFamily="66" charset="0"/>
              </a:rPr>
              <a:t> </a:t>
            </a:r>
            <a:r>
              <a:rPr lang="en-US" sz="2400" dirty="0" err="1">
                <a:latin typeface="Lucida Handwriting" panose="03010101010101010101" pitchFamily="66" charset="0"/>
              </a:rPr>
              <a:t>cách</a:t>
            </a:r>
            <a:r>
              <a:rPr lang="en-US" sz="2400" dirty="0">
                <a:latin typeface="Lucida Handwriting" panose="03010101010101010101" pitchFamily="66" charset="0"/>
              </a:rPr>
              <a:t> </a:t>
            </a:r>
            <a:r>
              <a:rPr lang="en-US" sz="2400" dirty="0" err="1">
                <a:latin typeface="Lucida Handwriting" panose="03010101010101010101" pitchFamily="66" charset="0"/>
              </a:rPr>
              <a:t>mạng</a:t>
            </a:r>
            <a:endParaRPr lang="en-US" sz="2400" dirty="0">
              <a:latin typeface="Lucida Handwriting" panose="03010101010101010101" pitchFamily="66" charset="0"/>
            </a:endParaRPr>
          </a:p>
        </p:txBody>
      </p:sp>
      <p:pic>
        <p:nvPicPr>
          <p:cNvPr id="27" name="Picture 26">
            <a:extLst>
              <a:ext uri="{FF2B5EF4-FFF2-40B4-BE49-F238E27FC236}">
                <a16:creationId xmlns:a16="http://schemas.microsoft.com/office/drawing/2014/main" id="{FE5978E9-79C2-4D33-BE6A-E5A72715A901}"/>
              </a:ext>
            </a:extLst>
          </p:cNvPr>
          <p:cNvPicPr>
            <a:picLocks noChangeAspect="1"/>
          </p:cNvPicPr>
          <p:nvPr/>
        </p:nvPicPr>
        <p:blipFill>
          <a:blip r:embed="rId8"/>
          <a:stretch>
            <a:fillRect/>
          </a:stretch>
        </p:blipFill>
        <p:spPr>
          <a:xfrm>
            <a:off x="851110" y="2621291"/>
            <a:ext cx="3458447" cy="1865876"/>
          </a:xfrm>
          <a:prstGeom prst="rect">
            <a:avLst/>
          </a:prstGeom>
        </p:spPr>
      </p:pic>
      <p:grpSp>
        <p:nvGrpSpPr>
          <p:cNvPr id="29" name="Group 4">
            <a:extLst>
              <a:ext uri="{FF2B5EF4-FFF2-40B4-BE49-F238E27FC236}">
                <a16:creationId xmlns:a16="http://schemas.microsoft.com/office/drawing/2014/main" id="{DC7A67F5-E2CA-4649-A607-B7852D0D996D}"/>
              </a:ext>
            </a:extLst>
          </p:cNvPr>
          <p:cNvGrpSpPr/>
          <p:nvPr/>
        </p:nvGrpSpPr>
        <p:grpSpPr>
          <a:xfrm>
            <a:off x="4664566" y="2362612"/>
            <a:ext cx="4018775" cy="629613"/>
            <a:chOff x="0" y="0"/>
            <a:chExt cx="8471392" cy="2599261"/>
          </a:xfrm>
        </p:grpSpPr>
        <p:sp>
          <p:nvSpPr>
            <p:cNvPr id="30" name="Freeform 5">
              <a:extLst>
                <a:ext uri="{FF2B5EF4-FFF2-40B4-BE49-F238E27FC236}">
                  <a16:creationId xmlns:a16="http://schemas.microsoft.com/office/drawing/2014/main" id="{FE9DD754-B40F-4A5A-9196-5E1C22239251}"/>
                </a:ext>
              </a:extLst>
            </p:cNvPr>
            <p:cNvSpPr/>
            <p:nvPr/>
          </p:nvSpPr>
          <p:spPr>
            <a:xfrm>
              <a:off x="0" y="-2540"/>
              <a:ext cx="8473932" cy="2599261"/>
            </a:xfrm>
            <a:custGeom>
              <a:avLst/>
              <a:gdLst/>
              <a:ahLst/>
              <a:cxnLst/>
              <a:rect l="l" t="t" r="r" b="b"/>
              <a:pathLst>
                <a:path w="8473932" h="2599261">
                  <a:moveTo>
                    <a:pt x="7968472" y="2577671"/>
                  </a:moveTo>
                  <a:cubicBezTo>
                    <a:pt x="7962122" y="2584021"/>
                    <a:pt x="7950691" y="2585291"/>
                    <a:pt x="7943072" y="2584021"/>
                  </a:cubicBezTo>
                  <a:cubicBezTo>
                    <a:pt x="7887191" y="2581481"/>
                    <a:pt x="7832582" y="2581481"/>
                    <a:pt x="7776702" y="2580211"/>
                  </a:cubicBezTo>
                  <a:cubicBezTo>
                    <a:pt x="7581122" y="2578941"/>
                    <a:pt x="7385541" y="2587831"/>
                    <a:pt x="7189962" y="2590371"/>
                  </a:cubicBezTo>
                  <a:cubicBezTo>
                    <a:pt x="7026132" y="2592911"/>
                    <a:pt x="6861032" y="2594181"/>
                    <a:pt x="6697202" y="2595451"/>
                  </a:cubicBezTo>
                  <a:cubicBezTo>
                    <a:pt x="4761161" y="2596721"/>
                    <a:pt x="2099482" y="2597991"/>
                    <a:pt x="1555750" y="2597991"/>
                  </a:cubicBezTo>
                  <a:cubicBezTo>
                    <a:pt x="1362710" y="2597991"/>
                    <a:pt x="1168400" y="2599261"/>
                    <a:pt x="975360" y="2599261"/>
                  </a:cubicBezTo>
                  <a:cubicBezTo>
                    <a:pt x="844550" y="2599261"/>
                    <a:pt x="712470" y="2599261"/>
                    <a:pt x="581660" y="2599261"/>
                  </a:cubicBezTo>
                  <a:cubicBezTo>
                    <a:pt x="449580" y="2599261"/>
                    <a:pt x="317500" y="2596721"/>
                    <a:pt x="194310" y="2540841"/>
                  </a:cubicBezTo>
                  <a:cubicBezTo>
                    <a:pt x="109220" y="2501471"/>
                    <a:pt x="33020" y="2435431"/>
                    <a:pt x="29210" y="2336371"/>
                  </a:cubicBezTo>
                  <a:cubicBezTo>
                    <a:pt x="27940" y="2297001"/>
                    <a:pt x="26670" y="2256361"/>
                    <a:pt x="25400" y="2216991"/>
                  </a:cubicBezTo>
                  <a:cubicBezTo>
                    <a:pt x="21590" y="2029031"/>
                    <a:pt x="15240" y="1839801"/>
                    <a:pt x="10160" y="1650571"/>
                  </a:cubicBezTo>
                  <a:cubicBezTo>
                    <a:pt x="5080" y="1485471"/>
                    <a:pt x="0" y="965748"/>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7875762" y="0"/>
                    <a:pt x="7983712" y="5080"/>
                  </a:cubicBezTo>
                  <a:cubicBezTo>
                    <a:pt x="8108172" y="11430"/>
                    <a:pt x="8244062" y="31750"/>
                    <a:pt x="8349472" y="102870"/>
                  </a:cubicBezTo>
                  <a:cubicBezTo>
                    <a:pt x="8388842" y="129540"/>
                    <a:pt x="8423132" y="163830"/>
                    <a:pt x="8443452" y="207010"/>
                  </a:cubicBezTo>
                  <a:cubicBezTo>
                    <a:pt x="8459962" y="241300"/>
                    <a:pt x="8463772" y="276860"/>
                    <a:pt x="8463772" y="314960"/>
                  </a:cubicBezTo>
                  <a:cubicBezTo>
                    <a:pt x="8461232" y="515620"/>
                    <a:pt x="8473932" y="1733121"/>
                    <a:pt x="8467582" y="1876631"/>
                  </a:cubicBezTo>
                  <a:cubicBezTo>
                    <a:pt x="8461232" y="1996011"/>
                    <a:pt x="8451072" y="2115391"/>
                    <a:pt x="8435832" y="2233501"/>
                  </a:cubicBezTo>
                  <a:cubicBezTo>
                    <a:pt x="8432022" y="2263981"/>
                    <a:pt x="8430752" y="2295731"/>
                    <a:pt x="8421862" y="2324941"/>
                  </a:cubicBezTo>
                  <a:cubicBezTo>
                    <a:pt x="8405352" y="2378281"/>
                    <a:pt x="8369792" y="2424001"/>
                    <a:pt x="8327882" y="2459561"/>
                  </a:cubicBezTo>
                  <a:cubicBezTo>
                    <a:pt x="8223742" y="2547191"/>
                    <a:pt x="8080232" y="2584021"/>
                    <a:pt x="7946882" y="2585291"/>
                  </a:cubicBezTo>
                  <a:cubicBezTo>
                    <a:pt x="7922752" y="2585291"/>
                    <a:pt x="7950692" y="2568781"/>
                    <a:pt x="7962122" y="2568781"/>
                  </a:cubicBezTo>
                  <a:cubicBezTo>
                    <a:pt x="8090392" y="2568781"/>
                    <a:pt x="8230092" y="2531951"/>
                    <a:pt x="8321532" y="2436701"/>
                  </a:cubicBezTo>
                  <a:cubicBezTo>
                    <a:pt x="8359632" y="2396061"/>
                    <a:pt x="8387572" y="2345261"/>
                    <a:pt x="8393922" y="2289381"/>
                  </a:cubicBezTo>
                  <a:cubicBezTo>
                    <a:pt x="8396462" y="2263981"/>
                    <a:pt x="8399002" y="2239851"/>
                    <a:pt x="8401542" y="2214451"/>
                  </a:cubicBezTo>
                  <a:cubicBezTo>
                    <a:pt x="8470122" y="1654381"/>
                    <a:pt x="8426942" y="382270"/>
                    <a:pt x="8426942" y="320040"/>
                  </a:cubicBezTo>
                  <a:cubicBezTo>
                    <a:pt x="8426942" y="275590"/>
                    <a:pt x="8419322" y="233680"/>
                    <a:pt x="8396462" y="195580"/>
                  </a:cubicBezTo>
                  <a:cubicBezTo>
                    <a:pt x="8371062" y="153670"/>
                    <a:pt x="8330422" y="121920"/>
                    <a:pt x="8287242" y="97790"/>
                  </a:cubicBezTo>
                  <a:cubicBezTo>
                    <a:pt x="8145002" y="19050"/>
                    <a:pt x="7977362" y="19050"/>
                    <a:pt x="7818612" y="20320"/>
                  </a:cubicBezTo>
                  <a:cubicBezTo>
                    <a:pt x="7648432"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1236128"/>
                  </a:cubicBezTo>
                  <a:cubicBezTo>
                    <a:pt x="45720" y="1589611"/>
                    <a:pt x="52070" y="1791541"/>
                    <a:pt x="57150" y="1992201"/>
                  </a:cubicBezTo>
                  <a:cubicBezTo>
                    <a:pt x="60960" y="2105231"/>
                    <a:pt x="63500" y="2218261"/>
                    <a:pt x="67310" y="2331291"/>
                  </a:cubicBezTo>
                  <a:cubicBezTo>
                    <a:pt x="71120" y="2446861"/>
                    <a:pt x="176530" y="2514171"/>
                    <a:pt x="275590" y="2548461"/>
                  </a:cubicBezTo>
                  <a:cubicBezTo>
                    <a:pt x="356870" y="2576401"/>
                    <a:pt x="441960" y="2585291"/>
                    <a:pt x="527050" y="2585291"/>
                  </a:cubicBezTo>
                  <a:cubicBezTo>
                    <a:pt x="615950" y="2585291"/>
                    <a:pt x="703580" y="2585291"/>
                    <a:pt x="792480" y="2585291"/>
                  </a:cubicBezTo>
                  <a:cubicBezTo>
                    <a:pt x="962660" y="2585291"/>
                    <a:pt x="1131570" y="2585291"/>
                    <a:pt x="1301750" y="2584021"/>
                  </a:cubicBezTo>
                  <a:cubicBezTo>
                    <a:pt x="1504950" y="2584021"/>
                    <a:pt x="1708150" y="2582751"/>
                    <a:pt x="4050278" y="2581481"/>
                  </a:cubicBezTo>
                  <a:cubicBezTo>
                    <a:pt x="6480506" y="2580211"/>
                    <a:pt x="6811502" y="2578941"/>
                    <a:pt x="6996922" y="2577671"/>
                  </a:cubicBezTo>
                  <a:cubicBezTo>
                    <a:pt x="7117572" y="2576401"/>
                    <a:pt x="7238222" y="2575131"/>
                    <a:pt x="7358872" y="2571321"/>
                  </a:cubicBezTo>
                  <a:cubicBezTo>
                    <a:pt x="7560802" y="2563701"/>
                    <a:pt x="7764002" y="2559891"/>
                    <a:pt x="7965932" y="2567511"/>
                  </a:cubicBezTo>
                  <a:cubicBezTo>
                    <a:pt x="7974822" y="2568781"/>
                    <a:pt x="7973552" y="2572591"/>
                    <a:pt x="7968472" y="2577671"/>
                  </a:cubicBezTo>
                  <a:close/>
                </a:path>
              </a:pathLst>
            </a:custGeom>
            <a:solidFill>
              <a:srgbClr val="000000"/>
            </a:solidFill>
          </p:spPr>
        </p:sp>
      </p:grpSp>
      <p:sp>
        <p:nvSpPr>
          <p:cNvPr id="31" name="TextBox 8">
            <a:extLst>
              <a:ext uri="{FF2B5EF4-FFF2-40B4-BE49-F238E27FC236}">
                <a16:creationId xmlns:a16="http://schemas.microsoft.com/office/drawing/2014/main" id="{7547856A-B272-46D5-800E-1F7C66D351AC}"/>
              </a:ext>
            </a:extLst>
          </p:cNvPr>
          <p:cNvSpPr txBox="1"/>
          <p:nvPr/>
        </p:nvSpPr>
        <p:spPr>
          <a:xfrm>
            <a:off x="4767727" y="2446329"/>
            <a:ext cx="3734045" cy="430887"/>
          </a:xfrm>
          <a:prstGeom prst="rect">
            <a:avLst/>
          </a:prstGeom>
        </p:spPr>
        <p:txBody>
          <a:bodyPr wrap="square" lIns="0" tIns="0" rIns="0" bIns="0" rtlCol="0" anchor="t">
            <a:spAutoFit/>
          </a:bodyPr>
          <a:lstStyle/>
          <a:p>
            <a:r>
              <a:rPr lang="en-US" dirty="0" smtClean="0"/>
              <a:t>Tháng</a:t>
            </a:r>
            <a:r>
              <a:rPr lang="en-US" dirty="0" smtClean="0"/>
              <a:t> </a:t>
            </a:r>
            <a:r>
              <a:rPr lang="en-US" dirty="0"/>
              <a:t>6/</a:t>
            </a:r>
            <a:r>
              <a:rPr lang="vi-VN" dirty="0"/>
              <a:t>191</a:t>
            </a:r>
            <a:r>
              <a:rPr lang="en-US" dirty="0"/>
              <a:t>9</a:t>
            </a:r>
            <a:r>
              <a:rPr lang="vi-VN" dirty="0"/>
              <a:t>, </a:t>
            </a:r>
            <a:r>
              <a:rPr lang="en-US" altLang="en-US" dirty="0" err="1"/>
              <a:t>Người</a:t>
            </a:r>
            <a:r>
              <a:rPr lang="en-US" altLang="en-US" dirty="0"/>
              <a:t> </a:t>
            </a:r>
            <a:r>
              <a:rPr lang="en-US" altLang="en-US" dirty="0" err="1"/>
              <a:t>đưa</a:t>
            </a:r>
            <a:r>
              <a:rPr lang="en-US" altLang="en-US" dirty="0"/>
              <a:t> </a:t>
            </a:r>
            <a:r>
              <a:rPr lang="en-US" altLang="en-US" dirty="0" err="1"/>
              <a:t>lên</a:t>
            </a:r>
            <a:r>
              <a:rPr lang="en-US" altLang="en-US" dirty="0"/>
              <a:t> </a:t>
            </a:r>
            <a:r>
              <a:rPr lang="en-US" altLang="en-US" dirty="0" err="1"/>
              <a:t>hội</a:t>
            </a:r>
            <a:r>
              <a:rPr lang="en-US" altLang="en-US" dirty="0"/>
              <a:t> </a:t>
            </a:r>
            <a:r>
              <a:rPr lang="en-US" altLang="en-US" dirty="0" err="1"/>
              <a:t>nghị</a:t>
            </a:r>
            <a:r>
              <a:rPr lang="en-US" altLang="en-US" dirty="0"/>
              <a:t> </a:t>
            </a:r>
            <a:r>
              <a:rPr lang="en-US" altLang="en-US" dirty="0" err="1"/>
              <a:t>Vecxay</a:t>
            </a:r>
            <a:r>
              <a:rPr lang="en-US" altLang="en-US" dirty="0"/>
              <a:t> </a:t>
            </a:r>
            <a:r>
              <a:rPr lang="en-US" altLang="en-US" dirty="0" err="1"/>
              <a:t>bản</a:t>
            </a:r>
            <a:r>
              <a:rPr lang="en-US" altLang="en-US" dirty="0"/>
              <a:t> </a:t>
            </a:r>
            <a:r>
              <a:rPr lang="en-US" altLang="en-US" dirty="0" err="1"/>
              <a:t>yêu</a:t>
            </a:r>
            <a:r>
              <a:rPr lang="en-US" altLang="en-US" dirty="0"/>
              <a:t> </a:t>
            </a:r>
            <a:r>
              <a:rPr lang="en-US" altLang="en-US" dirty="0" err="1"/>
              <a:t>sách</a:t>
            </a:r>
            <a:r>
              <a:rPr lang="en-US" altLang="en-US" dirty="0"/>
              <a:t> 8 </a:t>
            </a:r>
            <a:r>
              <a:rPr lang="en-US" altLang="en-US" dirty="0" err="1"/>
              <a:t>điểm</a:t>
            </a:r>
            <a:r>
              <a:rPr lang="en-US" altLang="en-US" dirty="0"/>
              <a:t> </a:t>
            </a:r>
            <a:r>
              <a:rPr lang="en-US" altLang="en-US" dirty="0" err="1"/>
              <a:t>của</a:t>
            </a:r>
            <a:r>
              <a:rPr lang="en-US" altLang="en-US" dirty="0"/>
              <a:t> </a:t>
            </a:r>
            <a:r>
              <a:rPr lang="en-US" altLang="en-US" dirty="0" err="1"/>
              <a:t>nhân</a:t>
            </a:r>
            <a:r>
              <a:rPr lang="en-US" altLang="en-US" dirty="0"/>
              <a:t> </a:t>
            </a:r>
            <a:r>
              <a:rPr lang="en-US" altLang="en-US" dirty="0" err="1"/>
              <a:t>dân</a:t>
            </a:r>
            <a:r>
              <a:rPr lang="en-US" altLang="en-US" dirty="0"/>
              <a:t> An Nam</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0" name="Group 2">
            <a:extLst>
              <a:ext uri="{FF2B5EF4-FFF2-40B4-BE49-F238E27FC236}">
                <a16:creationId xmlns:a16="http://schemas.microsoft.com/office/drawing/2014/main" id="{24918EC7-FA2E-4732-9EB3-F3D6F57948B7}"/>
              </a:ext>
            </a:extLst>
          </p:cNvPr>
          <p:cNvGrpSpPr/>
          <p:nvPr/>
        </p:nvGrpSpPr>
        <p:grpSpPr>
          <a:xfrm>
            <a:off x="536793" y="512522"/>
            <a:ext cx="4969595" cy="450220"/>
            <a:chOff x="0" y="0"/>
            <a:chExt cx="7660157" cy="1060682"/>
          </a:xfrm>
        </p:grpSpPr>
        <p:sp>
          <p:nvSpPr>
            <p:cNvPr id="21" name="Freeform 3">
              <a:extLst>
                <a:ext uri="{FF2B5EF4-FFF2-40B4-BE49-F238E27FC236}">
                  <a16:creationId xmlns:a16="http://schemas.microsoft.com/office/drawing/2014/main" id="{46356180-9B7A-402E-A3AA-1E587A704FAF}"/>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grpSp>
        <p:nvGrpSpPr>
          <p:cNvPr id="2" name="Group 2"/>
          <p:cNvGrpSpPr/>
          <p:nvPr/>
        </p:nvGrpSpPr>
        <p:grpSpPr>
          <a:xfrm>
            <a:off x="3108205" y="1182469"/>
            <a:ext cx="5474686" cy="667113"/>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3333099" y="1275183"/>
            <a:ext cx="4723319" cy="468270"/>
          </a:xfrm>
          <a:prstGeom prst="rect">
            <a:avLst/>
          </a:prstGeom>
        </p:spPr>
        <p:txBody>
          <a:bodyPr wrap="square" lIns="0" tIns="0" rIns="0" bIns="0" rtlCol="0" anchor="t">
            <a:spAutoFit/>
          </a:bodyPr>
          <a:lstStyle/>
          <a:p>
            <a:pPr algn="ctr">
              <a:lnSpc>
                <a:spcPts val="1907"/>
              </a:lnSpc>
            </a:pPr>
            <a:r>
              <a:rPr lang="vi-VN" dirty="0"/>
              <a:t>Từ giữa năm 1921</a:t>
            </a:r>
            <a:r>
              <a:rPr lang="en-US" dirty="0"/>
              <a:t>, </a:t>
            </a:r>
            <a:r>
              <a:rPr lang="en-US" dirty="0" err="1"/>
              <a:t>người</a:t>
            </a:r>
            <a:r>
              <a:rPr lang="en-US" dirty="0"/>
              <a:t> </a:t>
            </a:r>
            <a:r>
              <a:rPr lang="en-US" dirty="0" err="1"/>
              <a:t>tham</a:t>
            </a:r>
            <a:r>
              <a:rPr lang="en-US" dirty="0"/>
              <a:t> </a:t>
            </a:r>
            <a:r>
              <a:rPr lang="en-US" dirty="0" err="1"/>
              <a:t>gia</a:t>
            </a:r>
            <a:r>
              <a:rPr lang="en-US" dirty="0"/>
              <a:t> </a:t>
            </a:r>
            <a:r>
              <a:rPr lang="en-US" dirty="0" err="1"/>
              <a:t>viết</a:t>
            </a:r>
            <a:r>
              <a:rPr lang="en-US" dirty="0"/>
              <a:t> </a:t>
            </a:r>
            <a:r>
              <a:rPr lang="en-US" dirty="0" err="1"/>
              <a:t>nhiều</a:t>
            </a:r>
            <a:r>
              <a:rPr lang="en-US" dirty="0"/>
              <a:t> </a:t>
            </a:r>
            <a:r>
              <a:rPr lang="en-US" dirty="0" err="1"/>
              <a:t>bài</a:t>
            </a:r>
            <a:r>
              <a:rPr lang="en-US" dirty="0"/>
              <a:t> </a:t>
            </a:r>
            <a:r>
              <a:rPr lang="en-US" dirty="0" err="1"/>
              <a:t>trên</a:t>
            </a:r>
            <a:r>
              <a:rPr lang="en-US" dirty="0"/>
              <a:t> </a:t>
            </a:r>
            <a:r>
              <a:rPr lang="en-US" dirty="0" err="1"/>
              <a:t>các</a:t>
            </a:r>
            <a:r>
              <a:rPr lang="en-US" dirty="0"/>
              <a:t> </a:t>
            </a:r>
            <a:r>
              <a:rPr lang="en-US" dirty="0" err="1"/>
              <a:t>báo</a:t>
            </a:r>
            <a:r>
              <a:rPr lang="en-US" dirty="0"/>
              <a:t> </a:t>
            </a:r>
            <a:r>
              <a:rPr lang="vi-VN" dirty="0"/>
              <a:t>Nhân đạo, Đời sống công nhân, Tạp chí Cộng sản</a:t>
            </a:r>
            <a:r>
              <a:rPr lang="en-US" dirty="0"/>
              <a:t>.</a:t>
            </a:r>
          </a:p>
        </p:txBody>
      </p:sp>
      <p:grpSp>
        <p:nvGrpSpPr>
          <p:cNvPr id="11" name="Group 11"/>
          <p:cNvGrpSpPr/>
          <p:nvPr/>
        </p:nvGrpSpPr>
        <p:grpSpPr>
          <a:xfrm>
            <a:off x="2435891" y="2871084"/>
            <a:ext cx="736269" cy="141986"/>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2033586" y="3734356"/>
            <a:ext cx="788782" cy="42164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1958741" y="1496990"/>
            <a:ext cx="954301" cy="289761"/>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162885">
            <a:off x="658623" y="1918427"/>
            <a:ext cx="1637581" cy="1434639"/>
          </a:xfrm>
          <a:prstGeom prst="rect">
            <a:avLst/>
          </a:prstGeom>
        </p:spPr>
      </p:pic>
      <p:sp>
        <p:nvSpPr>
          <p:cNvPr id="17" name="TextBox 17"/>
          <p:cNvSpPr txBox="1"/>
          <p:nvPr/>
        </p:nvSpPr>
        <p:spPr>
          <a:xfrm>
            <a:off x="1116590" y="2388079"/>
            <a:ext cx="930978" cy="553998"/>
          </a:xfrm>
          <a:prstGeom prst="rect">
            <a:avLst/>
          </a:prstGeom>
        </p:spPr>
        <p:txBody>
          <a:bodyPr lIns="0" tIns="0" rIns="0" bIns="0" rtlCol="0" anchor="t">
            <a:spAutoFit/>
          </a:bodyPr>
          <a:lstStyle/>
          <a:p>
            <a:r>
              <a:rPr lang="en-US" sz="1800" dirty="0" err="1"/>
              <a:t>Về</a:t>
            </a:r>
            <a:r>
              <a:rPr lang="en-US" sz="1800" dirty="0"/>
              <a:t> </a:t>
            </a:r>
            <a:r>
              <a:rPr lang="en-US" sz="1800" dirty="0" err="1"/>
              <a:t>tư</a:t>
            </a:r>
            <a:r>
              <a:rPr lang="en-US" sz="1800" dirty="0"/>
              <a:t> </a:t>
            </a:r>
            <a:r>
              <a:rPr lang="en-US" sz="1800" dirty="0" err="1"/>
              <a:t>tưởng</a:t>
            </a:r>
            <a:endParaRPr lang="en-US" sz="1800" dirty="0"/>
          </a:p>
        </p:txBody>
      </p:sp>
      <p:sp>
        <p:nvSpPr>
          <p:cNvPr id="19" name="TextBox 18">
            <a:extLst>
              <a:ext uri="{FF2B5EF4-FFF2-40B4-BE49-F238E27FC236}">
                <a16:creationId xmlns:a16="http://schemas.microsoft.com/office/drawing/2014/main" id="{1FF5D372-E71F-4645-ABD8-BB71B566D4DB}"/>
              </a:ext>
            </a:extLst>
          </p:cNvPr>
          <p:cNvSpPr txBox="1"/>
          <p:nvPr/>
        </p:nvSpPr>
        <p:spPr>
          <a:xfrm>
            <a:off x="648423" y="500037"/>
            <a:ext cx="4572000" cy="523220"/>
          </a:xfrm>
          <a:prstGeom prst="rect">
            <a:avLst/>
          </a:prstGeom>
          <a:noFill/>
        </p:spPr>
        <p:txBody>
          <a:bodyPr wrap="square">
            <a:spAutoFit/>
          </a:bodyPr>
          <a:lstStyle/>
          <a:p>
            <a:r>
              <a:rPr lang="en-US" dirty="0" err="1">
                <a:latin typeface="Lucida Handwriting" panose="03010101010101010101" pitchFamily="66" charset="0"/>
              </a:rPr>
              <a:t>Nguyễn</a:t>
            </a:r>
            <a:r>
              <a:rPr lang="en-US" dirty="0">
                <a:latin typeface="Lucida Handwriting" panose="03010101010101010101" pitchFamily="66" charset="0"/>
              </a:rPr>
              <a:t> </a:t>
            </a:r>
            <a:r>
              <a:rPr lang="en-US" dirty="0" err="1">
                <a:latin typeface="Lucida Handwriting" panose="03010101010101010101" pitchFamily="66" charset="0"/>
              </a:rPr>
              <a:t>Ái</a:t>
            </a:r>
            <a:r>
              <a:rPr lang="en-US" dirty="0">
                <a:latin typeface="Lucida Handwriting" panose="03010101010101010101" pitchFamily="66" charset="0"/>
              </a:rPr>
              <a:t> </a:t>
            </a:r>
            <a:r>
              <a:rPr lang="en-US" dirty="0" err="1">
                <a:latin typeface="Lucida Handwriting" panose="03010101010101010101" pitchFamily="66" charset="0"/>
              </a:rPr>
              <a:t>Quốc</a:t>
            </a:r>
            <a:r>
              <a:rPr lang="en-US" dirty="0">
                <a:latin typeface="Lucida Handwriting" panose="03010101010101010101" pitchFamily="66" charset="0"/>
              </a:rPr>
              <a:t> </a:t>
            </a:r>
            <a:r>
              <a:rPr lang="vi-VN" dirty="0"/>
              <a:t>Chuẩn bị về tư tưởng, chính trị và tổ chức cho sự ra đời của Đảng.</a:t>
            </a:r>
            <a:endParaRPr lang="en-US" dirty="0">
              <a:latin typeface="Lucida Handwriting" panose="03010101010101010101" pitchFamily="66" charset="0"/>
            </a:endParaRPr>
          </a:p>
        </p:txBody>
      </p:sp>
      <p:sp>
        <p:nvSpPr>
          <p:cNvPr id="22" name="Freeform 3">
            <a:extLst>
              <a:ext uri="{FF2B5EF4-FFF2-40B4-BE49-F238E27FC236}">
                <a16:creationId xmlns:a16="http://schemas.microsoft.com/office/drawing/2014/main" id="{2BCCA21A-DFCE-49BE-8496-6857010DFCC3}"/>
              </a:ext>
            </a:extLst>
          </p:cNvPr>
          <p:cNvSpPr/>
          <p:nvPr/>
        </p:nvSpPr>
        <p:spPr>
          <a:xfrm>
            <a:off x="3255288" y="1969097"/>
            <a:ext cx="5480222" cy="1391962"/>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sp>
        <p:nvSpPr>
          <p:cNvPr id="23" name="TextBox 4">
            <a:extLst>
              <a:ext uri="{FF2B5EF4-FFF2-40B4-BE49-F238E27FC236}">
                <a16:creationId xmlns:a16="http://schemas.microsoft.com/office/drawing/2014/main" id="{E9D92289-72AB-4E1A-B875-212A9865B581}"/>
              </a:ext>
            </a:extLst>
          </p:cNvPr>
          <p:cNvSpPr txBox="1"/>
          <p:nvPr/>
        </p:nvSpPr>
        <p:spPr>
          <a:xfrm>
            <a:off x="3402372" y="2067082"/>
            <a:ext cx="5186055" cy="1198213"/>
          </a:xfrm>
          <a:prstGeom prst="rect">
            <a:avLst/>
          </a:prstGeom>
        </p:spPr>
        <p:txBody>
          <a:bodyPr wrap="square" lIns="0" tIns="0" rIns="0" bIns="0" rtlCol="0" anchor="t">
            <a:spAutoFit/>
          </a:bodyPr>
          <a:lstStyle/>
          <a:p>
            <a:pPr algn="ctr">
              <a:lnSpc>
                <a:spcPts val="1907"/>
              </a:lnSpc>
            </a:pPr>
            <a:r>
              <a:rPr lang="vi-VN" dirty="0"/>
              <a:t>Năm 1922</a:t>
            </a:r>
            <a:r>
              <a:rPr lang="en-US" dirty="0"/>
              <a:t>, </a:t>
            </a:r>
            <a:r>
              <a:rPr lang="vi-VN" dirty="0"/>
              <a:t>Nguyễn Ái Quốc được cử làm Trưởng Tiểu ban Nghiên cứu về Đông Dương. </a:t>
            </a:r>
            <a:r>
              <a:rPr lang="en-US" dirty="0" err="1"/>
              <a:t>Người</a:t>
            </a:r>
            <a:r>
              <a:rPr lang="en-US" dirty="0"/>
              <a:t> </a:t>
            </a:r>
            <a:r>
              <a:rPr lang="vi-VN" dirty="0"/>
              <a:t>tích cực tố cáo, lên án bản chất áp bức, bóc lột, nô dịch của chủ nghĩa thực dân đối với nhân dân các nước thuộc địa và kêu gọi, thức tỉnh nhân dân bị áp bức đấu tranh giải phóng</a:t>
            </a:r>
            <a:endParaRPr lang="en-US" dirty="0"/>
          </a:p>
        </p:txBody>
      </p:sp>
      <p:grpSp>
        <p:nvGrpSpPr>
          <p:cNvPr id="24" name="Group 2">
            <a:extLst>
              <a:ext uri="{FF2B5EF4-FFF2-40B4-BE49-F238E27FC236}">
                <a16:creationId xmlns:a16="http://schemas.microsoft.com/office/drawing/2014/main" id="{D38B8BF4-5F74-4B45-A23E-A29C79DDFE2E}"/>
              </a:ext>
            </a:extLst>
          </p:cNvPr>
          <p:cNvGrpSpPr/>
          <p:nvPr/>
        </p:nvGrpSpPr>
        <p:grpSpPr>
          <a:xfrm>
            <a:off x="3173663" y="3692219"/>
            <a:ext cx="5474686" cy="831110"/>
            <a:chOff x="0" y="0"/>
            <a:chExt cx="7660157" cy="1060682"/>
          </a:xfrm>
        </p:grpSpPr>
        <p:sp>
          <p:nvSpPr>
            <p:cNvPr id="25" name="Freeform 3">
              <a:extLst>
                <a:ext uri="{FF2B5EF4-FFF2-40B4-BE49-F238E27FC236}">
                  <a16:creationId xmlns:a16="http://schemas.microsoft.com/office/drawing/2014/main" id="{B914DAA1-8BED-4D6F-B0ED-A570DE470202}"/>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6" name="TextBox 4">
            <a:extLst>
              <a:ext uri="{FF2B5EF4-FFF2-40B4-BE49-F238E27FC236}">
                <a16:creationId xmlns:a16="http://schemas.microsoft.com/office/drawing/2014/main" id="{3B831B95-258C-4ABC-BF55-2879A134DF07}"/>
              </a:ext>
            </a:extLst>
          </p:cNvPr>
          <p:cNvSpPr txBox="1"/>
          <p:nvPr/>
        </p:nvSpPr>
        <p:spPr>
          <a:xfrm>
            <a:off x="3255288" y="3777178"/>
            <a:ext cx="5333139" cy="730969"/>
          </a:xfrm>
          <a:prstGeom prst="rect">
            <a:avLst/>
          </a:prstGeom>
        </p:spPr>
        <p:txBody>
          <a:bodyPr wrap="square" lIns="0" tIns="0" rIns="0" bIns="0" rtlCol="0" anchor="t">
            <a:spAutoFit/>
          </a:bodyPr>
          <a:lstStyle/>
          <a:p>
            <a:pPr algn="ctr">
              <a:lnSpc>
                <a:spcPts val="1907"/>
              </a:lnSpc>
            </a:pPr>
            <a:r>
              <a:rPr lang="en-US" dirty="0"/>
              <a:t>N</a:t>
            </a:r>
            <a:r>
              <a:rPr lang="vi-VN" dirty="0"/>
              <a:t>ăm 1927, Nguyễn Ái Quốc khẳng định: “Đảng muốn vững phải có chủ nghĩa làm cốt, trong đảng ai cũng phải hiểu, ai cũng phải theo chủ nghĩa ấy”</a:t>
            </a:r>
            <a:endParaRPr lang="en-US" dirty="0"/>
          </a:p>
        </p:txBody>
      </p:sp>
      <p:pic>
        <p:nvPicPr>
          <p:cNvPr id="27" name="Picture 26">
            <a:extLst>
              <a:ext uri="{FF2B5EF4-FFF2-40B4-BE49-F238E27FC236}">
                <a16:creationId xmlns:a16="http://schemas.microsoft.com/office/drawing/2014/main" id="{D5DBB4A3-C285-4E96-BC15-1181A0147D80}"/>
              </a:ext>
            </a:extLst>
          </p:cNvPr>
          <p:cNvPicPr>
            <a:picLocks noChangeAspect="1"/>
          </p:cNvPicPr>
          <p:nvPr/>
        </p:nvPicPr>
        <p:blipFill>
          <a:blip r:embed="rId8"/>
          <a:stretch>
            <a:fillRect/>
          </a:stretch>
        </p:blipFill>
        <p:spPr>
          <a:xfrm>
            <a:off x="8051625" y="187704"/>
            <a:ext cx="679558" cy="592914"/>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0" name="Group 2">
            <a:extLst>
              <a:ext uri="{FF2B5EF4-FFF2-40B4-BE49-F238E27FC236}">
                <a16:creationId xmlns:a16="http://schemas.microsoft.com/office/drawing/2014/main" id="{24918EC7-FA2E-4732-9EB3-F3D6F57948B7}"/>
              </a:ext>
            </a:extLst>
          </p:cNvPr>
          <p:cNvGrpSpPr/>
          <p:nvPr/>
        </p:nvGrpSpPr>
        <p:grpSpPr>
          <a:xfrm>
            <a:off x="536793" y="512522"/>
            <a:ext cx="4969595" cy="450220"/>
            <a:chOff x="0" y="0"/>
            <a:chExt cx="7660157" cy="1060682"/>
          </a:xfrm>
        </p:grpSpPr>
        <p:sp>
          <p:nvSpPr>
            <p:cNvPr id="21" name="Freeform 3">
              <a:extLst>
                <a:ext uri="{FF2B5EF4-FFF2-40B4-BE49-F238E27FC236}">
                  <a16:creationId xmlns:a16="http://schemas.microsoft.com/office/drawing/2014/main" id="{46356180-9B7A-402E-A3AA-1E587A704FAF}"/>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grpSp>
        <p:nvGrpSpPr>
          <p:cNvPr id="2" name="Group 2"/>
          <p:cNvGrpSpPr/>
          <p:nvPr/>
        </p:nvGrpSpPr>
        <p:grpSpPr>
          <a:xfrm>
            <a:off x="3108205" y="1182469"/>
            <a:ext cx="5474686" cy="667113"/>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3333099" y="1275183"/>
            <a:ext cx="4723319" cy="467244"/>
          </a:xfrm>
          <a:prstGeom prst="rect">
            <a:avLst/>
          </a:prstGeom>
        </p:spPr>
        <p:txBody>
          <a:bodyPr wrap="square" lIns="0" tIns="0" rIns="0" bIns="0" rtlCol="0" anchor="t">
            <a:spAutoFit/>
          </a:bodyPr>
          <a:lstStyle/>
          <a:p>
            <a:pPr algn="ctr">
              <a:lnSpc>
                <a:spcPts val="1907"/>
              </a:lnSpc>
            </a:pPr>
            <a:r>
              <a:rPr lang="vi-VN" dirty="0"/>
              <a:t>Người khẳng định rằng, con đường cách mạng của các dân tộc bị áp bức là giải phóng giai cấp, giải phóng dân tộc;</a:t>
            </a:r>
            <a:endParaRPr lang="en-US" dirty="0"/>
          </a:p>
        </p:txBody>
      </p:sp>
      <p:grpSp>
        <p:nvGrpSpPr>
          <p:cNvPr id="11" name="Group 11"/>
          <p:cNvGrpSpPr/>
          <p:nvPr/>
        </p:nvGrpSpPr>
        <p:grpSpPr>
          <a:xfrm>
            <a:off x="2435891" y="2871084"/>
            <a:ext cx="736269" cy="141986"/>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8388669" flipH="1">
            <a:off x="2033586" y="3734356"/>
            <a:ext cx="788782" cy="42164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935153" flipV="1">
            <a:off x="1958741" y="1496990"/>
            <a:ext cx="954301" cy="289761"/>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162885">
            <a:off x="658623" y="1918427"/>
            <a:ext cx="1637581" cy="1434639"/>
          </a:xfrm>
          <a:prstGeom prst="rect">
            <a:avLst/>
          </a:prstGeom>
        </p:spPr>
      </p:pic>
      <p:sp>
        <p:nvSpPr>
          <p:cNvPr id="17" name="TextBox 17"/>
          <p:cNvSpPr txBox="1"/>
          <p:nvPr/>
        </p:nvSpPr>
        <p:spPr>
          <a:xfrm>
            <a:off x="1116590" y="2388079"/>
            <a:ext cx="930978" cy="553998"/>
          </a:xfrm>
          <a:prstGeom prst="rect">
            <a:avLst/>
          </a:prstGeom>
        </p:spPr>
        <p:txBody>
          <a:bodyPr lIns="0" tIns="0" rIns="0" bIns="0" rtlCol="0" anchor="t">
            <a:spAutoFit/>
          </a:bodyPr>
          <a:lstStyle/>
          <a:p>
            <a:pPr algn="ctr"/>
            <a:r>
              <a:rPr lang="en-US" sz="1800" dirty="0" err="1"/>
              <a:t>Về</a:t>
            </a:r>
            <a:r>
              <a:rPr lang="en-US" sz="1800" dirty="0"/>
              <a:t> </a:t>
            </a:r>
            <a:r>
              <a:rPr lang="en-US" sz="1800" dirty="0" err="1"/>
              <a:t>chính</a:t>
            </a:r>
            <a:r>
              <a:rPr lang="en-US" sz="1800" dirty="0"/>
              <a:t> </a:t>
            </a:r>
            <a:r>
              <a:rPr lang="en-US" sz="1800" dirty="0" err="1"/>
              <a:t>trị</a:t>
            </a:r>
            <a:endParaRPr lang="en-US" sz="1800" dirty="0"/>
          </a:p>
        </p:txBody>
      </p:sp>
      <p:sp>
        <p:nvSpPr>
          <p:cNvPr id="19" name="TextBox 18">
            <a:extLst>
              <a:ext uri="{FF2B5EF4-FFF2-40B4-BE49-F238E27FC236}">
                <a16:creationId xmlns:a16="http://schemas.microsoft.com/office/drawing/2014/main" id="{1FF5D372-E71F-4645-ABD8-BB71B566D4DB}"/>
              </a:ext>
            </a:extLst>
          </p:cNvPr>
          <p:cNvSpPr txBox="1"/>
          <p:nvPr/>
        </p:nvSpPr>
        <p:spPr>
          <a:xfrm>
            <a:off x="648423" y="500037"/>
            <a:ext cx="4572000" cy="523220"/>
          </a:xfrm>
          <a:prstGeom prst="rect">
            <a:avLst/>
          </a:prstGeom>
          <a:noFill/>
        </p:spPr>
        <p:txBody>
          <a:bodyPr wrap="square">
            <a:spAutoFit/>
          </a:bodyPr>
          <a:lstStyle/>
          <a:p>
            <a:r>
              <a:rPr lang="en-US" dirty="0" err="1">
                <a:latin typeface="Lucida Handwriting" panose="03010101010101010101" pitchFamily="66" charset="0"/>
              </a:rPr>
              <a:t>Nguyễn</a:t>
            </a:r>
            <a:r>
              <a:rPr lang="en-US" dirty="0">
                <a:latin typeface="Lucida Handwriting" panose="03010101010101010101" pitchFamily="66" charset="0"/>
              </a:rPr>
              <a:t> </a:t>
            </a:r>
            <a:r>
              <a:rPr lang="en-US" dirty="0" err="1">
                <a:latin typeface="Lucida Handwriting" panose="03010101010101010101" pitchFamily="66" charset="0"/>
              </a:rPr>
              <a:t>Ái</a:t>
            </a:r>
            <a:r>
              <a:rPr lang="en-US" dirty="0">
                <a:latin typeface="Lucida Handwriting" panose="03010101010101010101" pitchFamily="66" charset="0"/>
              </a:rPr>
              <a:t> </a:t>
            </a:r>
            <a:r>
              <a:rPr lang="en-US" dirty="0" err="1">
                <a:latin typeface="Lucida Handwriting" panose="03010101010101010101" pitchFamily="66" charset="0"/>
              </a:rPr>
              <a:t>Quốc</a:t>
            </a:r>
            <a:r>
              <a:rPr lang="en-US" dirty="0">
                <a:latin typeface="Lucida Handwriting" panose="03010101010101010101" pitchFamily="66" charset="0"/>
              </a:rPr>
              <a:t> </a:t>
            </a:r>
            <a:r>
              <a:rPr lang="vi-VN" dirty="0"/>
              <a:t>Chuẩn bị về tư tưởng, chính trị và tổ chức cho sự ra đời của Đảng.</a:t>
            </a:r>
            <a:endParaRPr lang="en-US" dirty="0">
              <a:latin typeface="Lucida Handwriting" panose="03010101010101010101" pitchFamily="66" charset="0"/>
            </a:endParaRPr>
          </a:p>
        </p:txBody>
      </p:sp>
      <p:sp>
        <p:nvSpPr>
          <p:cNvPr id="22" name="Freeform 3">
            <a:extLst>
              <a:ext uri="{FF2B5EF4-FFF2-40B4-BE49-F238E27FC236}">
                <a16:creationId xmlns:a16="http://schemas.microsoft.com/office/drawing/2014/main" id="{2BCCA21A-DFCE-49BE-8496-6857010DFCC3}"/>
              </a:ext>
            </a:extLst>
          </p:cNvPr>
          <p:cNvSpPr/>
          <p:nvPr/>
        </p:nvSpPr>
        <p:spPr>
          <a:xfrm>
            <a:off x="3255288" y="1969097"/>
            <a:ext cx="5480222" cy="1391962"/>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sp>
        <p:nvSpPr>
          <p:cNvPr id="23" name="TextBox 4">
            <a:extLst>
              <a:ext uri="{FF2B5EF4-FFF2-40B4-BE49-F238E27FC236}">
                <a16:creationId xmlns:a16="http://schemas.microsoft.com/office/drawing/2014/main" id="{E9D92289-72AB-4E1A-B875-212A9865B581}"/>
              </a:ext>
            </a:extLst>
          </p:cNvPr>
          <p:cNvSpPr txBox="1"/>
          <p:nvPr/>
        </p:nvSpPr>
        <p:spPr>
          <a:xfrm>
            <a:off x="3402372" y="2067082"/>
            <a:ext cx="5186055" cy="1198213"/>
          </a:xfrm>
          <a:prstGeom prst="rect">
            <a:avLst/>
          </a:prstGeom>
        </p:spPr>
        <p:txBody>
          <a:bodyPr wrap="square" lIns="0" tIns="0" rIns="0" bIns="0" rtlCol="0" anchor="t">
            <a:spAutoFit/>
          </a:bodyPr>
          <a:lstStyle/>
          <a:p>
            <a:pPr algn="ctr">
              <a:lnSpc>
                <a:spcPts val="1907"/>
              </a:lnSpc>
            </a:pPr>
            <a:r>
              <a:rPr lang="vi-VN" dirty="0"/>
              <a:t>Nguyễn Ái Quốc xác định cách mạng giải phóng dân tộc ở các nước thuộc địa là một bộ phận của cách mạng vô sản thế giới; </a:t>
            </a:r>
            <a:r>
              <a:rPr lang="en-US" dirty="0" err="1"/>
              <a:t>Tuy</a:t>
            </a:r>
            <a:r>
              <a:rPr lang="en-US" dirty="0"/>
              <a:t> </a:t>
            </a:r>
            <a:r>
              <a:rPr lang="en-US" dirty="0" err="1"/>
              <a:t>nhiên</a:t>
            </a:r>
            <a:r>
              <a:rPr lang="en-US" dirty="0"/>
              <a:t>, </a:t>
            </a:r>
            <a:r>
              <a:rPr lang="vi-VN" dirty="0"/>
              <a:t>cách mạng giải phóng dân tộc ở nước thuộc địa không phụ thuộc vào cách mạng vô sản ở “chính quốc” mà có thể thành công trước cách mạng vô sản ở “chính quốc”</a:t>
            </a:r>
            <a:r>
              <a:rPr lang="en-US" dirty="0"/>
              <a:t>..</a:t>
            </a:r>
          </a:p>
        </p:txBody>
      </p:sp>
      <p:grpSp>
        <p:nvGrpSpPr>
          <p:cNvPr id="24" name="Group 2">
            <a:extLst>
              <a:ext uri="{FF2B5EF4-FFF2-40B4-BE49-F238E27FC236}">
                <a16:creationId xmlns:a16="http://schemas.microsoft.com/office/drawing/2014/main" id="{D38B8BF4-5F74-4B45-A23E-A29C79DDFE2E}"/>
              </a:ext>
            </a:extLst>
          </p:cNvPr>
          <p:cNvGrpSpPr/>
          <p:nvPr/>
        </p:nvGrpSpPr>
        <p:grpSpPr>
          <a:xfrm>
            <a:off x="3173663" y="3692219"/>
            <a:ext cx="5474686" cy="831110"/>
            <a:chOff x="0" y="0"/>
            <a:chExt cx="7660157" cy="1060682"/>
          </a:xfrm>
        </p:grpSpPr>
        <p:sp>
          <p:nvSpPr>
            <p:cNvPr id="25" name="Freeform 3">
              <a:extLst>
                <a:ext uri="{FF2B5EF4-FFF2-40B4-BE49-F238E27FC236}">
                  <a16:creationId xmlns:a16="http://schemas.microsoft.com/office/drawing/2014/main" id="{B914DAA1-8BED-4D6F-B0ED-A570DE470202}"/>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6" name="TextBox 4">
            <a:extLst>
              <a:ext uri="{FF2B5EF4-FFF2-40B4-BE49-F238E27FC236}">
                <a16:creationId xmlns:a16="http://schemas.microsoft.com/office/drawing/2014/main" id="{3B831B95-258C-4ABC-BF55-2879A134DF07}"/>
              </a:ext>
            </a:extLst>
          </p:cNvPr>
          <p:cNvSpPr txBox="1"/>
          <p:nvPr/>
        </p:nvSpPr>
        <p:spPr>
          <a:xfrm>
            <a:off x="3255288" y="3777178"/>
            <a:ext cx="5333139" cy="730969"/>
          </a:xfrm>
          <a:prstGeom prst="rect">
            <a:avLst/>
          </a:prstGeom>
        </p:spPr>
        <p:txBody>
          <a:bodyPr wrap="square" lIns="0" tIns="0" rIns="0" bIns="0" rtlCol="0" anchor="t">
            <a:spAutoFit/>
          </a:bodyPr>
          <a:lstStyle/>
          <a:p>
            <a:pPr algn="ctr">
              <a:lnSpc>
                <a:spcPts val="1907"/>
              </a:lnSpc>
            </a:pPr>
            <a:r>
              <a:rPr lang="en-US" dirty="0"/>
              <a:t>N</a:t>
            </a:r>
            <a:r>
              <a:rPr lang="vi-VN" dirty="0"/>
              <a:t>ăm 1927, Nguyễn Ái Quốc khẳng định: “Đảng muốn vững phải có chủ nghĩa làm cốt, trong đảng ai cũng phải hiểu, ai cũng phải theo chủ nghĩa ấy”</a:t>
            </a:r>
            <a:endParaRPr lang="en-US" dirty="0"/>
          </a:p>
        </p:txBody>
      </p:sp>
      <p:pic>
        <p:nvPicPr>
          <p:cNvPr id="27" name="Picture 26">
            <a:extLst>
              <a:ext uri="{FF2B5EF4-FFF2-40B4-BE49-F238E27FC236}">
                <a16:creationId xmlns:a16="http://schemas.microsoft.com/office/drawing/2014/main" id="{DA9C5FF3-E1C2-4F7B-BEBD-AF083AE56CFE}"/>
              </a:ext>
            </a:extLst>
          </p:cNvPr>
          <p:cNvPicPr>
            <a:picLocks noChangeAspect="1"/>
          </p:cNvPicPr>
          <p:nvPr/>
        </p:nvPicPr>
        <p:blipFill>
          <a:blip r:embed="rId8"/>
          <a:stretch>
            <a:fillRect/>
          </a:stretch>
        </p:blipFill>
        <p:spPr>
          <a:xfrm>
            <a:off x="8051625" y="187704"/>
            <a:ext cx="679558" cy="592914"/>
          </a:xfrm>
          <a:prstGeom prst="rect">
            <a:avLst/>
          </a:prstGeom>
        </p:spPr>
      </p:pic>
    </p:spTree>
    <p:extLst>
      <p:ext uri="{BB962C8B-B14F-4D97-AF65-F5344CB8AC3E}">
        <p14:creationId xmlns:p14="http://schemas.microsoft.com/office/powerpoint/2010/main" val="3586061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grpSp>
        <p:nvGrpSpPr>
          <p:cNvPr id="20" name="Group 2">
            <a:extLst>
              <a:ext uri="{FF2B5EF4-FFF2-40B4-BE49-F238E27FC236}">
                <a16:creationId xmlns:a16="http://schemas.microsoft.com/office/drawing/2014/main" id="{24918EC7-FA2E-4732-9EB3-F3D6F57948B7}"/>
              </a:ext>
            </a:extLst>
          </p:cNvPr>
          <p:cNvGrpSpPr/>
          <p:nvPr/>
        </p:nvGrpSpPr>
        <p:grpSpPr>
          <a:xfrm>
            <a:off x="536793" y="512522"/>
            <a:ext cx="4969595" cy="450220"/>
            <a:chOff x="0" y="0"/>
            <a:chExt cx="7660157" cy="1060682"/>
          </a:xfrm>
        </p:grpSpPr>
        <p:sp>
          <p:nvSpPr>
            <p:cNvPr id="21" name="Freeform 3">
              <a:extLst>
                <a:ext uri="{FF2B5EF4-FFF2-40B4-BE49-F238E27FC236}">
                  <a16:creationId xmlns:a16="http://schemas.microsoft.com/office/drawing/2014/main" id="{46356180-9B7A-402E-A3AA-1E587A704FAF}"/>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grpSp>
        <p:nvGrpSpPr>
          <p:cNvPr id="2" name="Group 2"/>
          <p:cNvGrpSpPr/>
          <p:nvPr/>
        </p:nvGrpSpPr>
        <p:grpSpPr>
          <a:xfrm>
            <a:off x="3108205" y="1182469"/>
            <a:ext cx="5474686" cy="667113"/>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3333099" y="1275183"/>
            <a:ext cx="4723319" cy="467244"/>
          </a:xfrm>
          <a:prstGeom prst="rect">
            <a:avLst/>
          </a:prstGeom>
        </p:spPr>
        <p:txBody>
          <a:bodyPr wrap="square" lIns="0" tIns="0" rIns="0" bIns="0" rtlCol="0" anchor="t">
            <a:spAutoFit/>
          </a:bodyPr>
          <a:lstStyle/>
          <a:p>
            <a:pPr algn="ctr">
              <a:lnSpc>
                <a:spcPts val="1907"/>
              </a:lnSpc>
            </a:pPr>
            <a:r>
              <a:rPr lang="en-US" dirty="0"/>
              <a:t>T</a:t>
            </a:r>
            <a:r>
              <a:rPr lang="vi-VN" dirty="0"/>
              <a:t>háng 11-1924, Người đến Quảng Châu (Trung Quốc) để xúc tiến các công việc tổ chức thành lập Đảng Cộng sản</a:t>
            </a:r>
            <a:endParaRPr lang="en-US" dirty="0"/>
          </a:p>
        </p:txBody>
      </p:sp>
      <p:grpSp>
        <p:nvGrpSpPr>
          <p:cNvPr id="11" name="Group 11"/>
          <p:cNvGrpSpPr/>
          <p:nvPr/>
        </p:nvGrpSpPr>
        <p:grpSpPr>
          <a:xfrm>
            <a:off x="2435891" y="2871084"/>
            <a:ext cx="736269" cy="141986"/>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rot="-935153" flipV="1">
            <a:off x="1958741" y="1496990"/>
            <a:ext cx="954301" cy="289761"/>
          </a:xfrm>
          <a:prstGeom prst="rect">
            <a:avLst/>
          </a:prstGeom>
        </p:spPr>
      </p:pic>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5162885">
            <a:off x="658623" y="1918427"/>
            <a:ext cx="1637581" cy="1434639"/>
          </a:xfrm>
          <a:prstGeom prst="rect">
            <a:avLst/>
          </a:prstGeom>
        </p:spPr>
      </p:pic>
      <p:sp>
        <p:nvSpPr>
          <p:cNvPr id="17" name="TextBox 17"/>
          <p:cNvSpPr txBox="1"/>
          <p:nvPr/>
        </p:nvSpPr>
        <p:spPr>
          <a:xfrm>
            <a:off x="1116590" y="2388079"/>
            <a:ext cx="930978" cy="553998"/>
          </a:xfrm>
          <a:prstGeom prst="rect">
            <a:avLst/>
          </a:prstGeom>
        </p:spPr>
        <p:txBody>
          <a:bodyPr lIns="0" tIns="0" rIns="0" bIns="0" rtlCol="0" anchor="t">
            <a:spAutoFit/>
          </a:bodyPr>
          <a:lstStyle/>
          <a:p>
            <a:pPr algn="ctr"/>
            <a:r>
              <a:rPr lang="en-US" sz="1800" dirty="0" err="1"/>
              <a:t>Về</a:t>
            </a:r>
            <a:r>
              <a:rPr lang="en-US" sz="1800" dirty="0"/>
              <a:t> </a:t>
            </a:r>
            <a:r>
              <a:rPr lang="en-US" sz="1800" dirty="0" err="1"/>
              <a:t>tổ</a:t>
            </a:r>
            <a:r>
              <a:rPr lang="en-US" sz="1800" dirty="0"/>
              <a:t> </a:t>
            </a:r>
            <a:r>
              <a:rPr lang="en-US" sz="1800" dirty="0" err="1"/>
              <a:t>chức</a:t>
            </a:r>
            <a:endParaRPr lang="en-US" sz="1800" dirty="0"/>
          </a:p>
        </p:txBody>
      </p:sp>
      <p:sp>
        <p:nvSpPr>
          <p:cNvPr id="19" name="TextBox 18">
            <a:extLst>
              <a:ext uri="{FF2B5EF4-FFF2-40B4-BE49-F238E27FC236}">
                <a16:creationId xmlns:a16="http://schemas.microsoft.com/office/drawing/2014/main" id="{1FF5D372-E71F-4645-ABD8-BB71B566D4DB}"/>
              </a:ext>
            </a:extLst>
          </p:cNvPr>
          <p:cNvSpPr txBox="1"/>
          <p:nvPr/>
        </p:nvSpPr>
        <p:spPr>
          <a:xfrm>
            <a:off x="648423" y="500037"/>
            <a:ext cx="4572000" cy="523220"/>
          </a:xfrm>
          <a:prstGeom prst="rect">
            <a:avLst/>
          </a:prstGeom>
          <a:noFill/>
        </p:spPr>
        <p:txBody>
          <a:bodyPr wrap="square">
            <a:spAutoFit/>
          </a:bodyPr>
          <a:lstStyle/>
          <a:p>
            <a:r>
              <a:rPr lang="en-US" dirty="0" err="1">
                <a:latin typeface="Lucida Handwriting" panose="03010101010101010101" pitchFamily="66" charset="0"/>
              </a:rPr>
              <a:t>Nguyễn</a:t>
            </a:r>
            <a:r>
              <a:rPr lang="en-US" dirty="0">
                <a:latin typeface="Lucida Handwriting" panose="03010101010101010101" pitchFamily="66" charset="0"/>
              </a:rPr>
              <a:t> </a:t>
            </a:r>
            <a:r>
              <a:rPr lang="en-US" dirty="0" err="1">
                <a:latin typeface="Lucida Handwriting" panose="03010101010101010101" pitchFamily="66" charset="0"/>
              </a:rPr>
              <a:t>Ái</a:t>
            </a:r>
            <a:r>
              <a:rPr lang="en-US" dirty="0">
                <a:latin typeface="Lucida Handwriting" panose="03010101010101010101" pitchFamily="66" charset="0"/>
              </a:rPr>
              <a:t> </a:t>
            </a:r>
            <a:r>
              <a:rPr lang="en-US" dirty="0" err="1">
                <a:latin typeface="Lucida Handwriting" panose="03010101010101010101" pitchFamily="66" charset="0"/>
              </a:rPr>
              <a:t>Quốc</a:t>
            </a:r>
            <a:r>
              <a:rPr lang="en-US" dirty="0">
                <a:latin typeface="Lucida Handwriting" panose="03010101010101010101" pitchFamily="66" charset="0"/>
              </a:rPr>
              <a:t> </a:t>
            </a:r>
            <a:r>
              <a:rPr lang="vi-VN" dirty="0"/>
              <a:t>Chuẩn bị về tư tưởng, chính trị và tổ chức cho sự ra đời của Đảng.</a:t>
            </a:r>
            <a:endParaRPr lang="en-US" dirty="0">
              <a:latin typeface="Lucida Handwriting" panose="03010101010101010101" pitchFamily="66" charset="0"/>
            </a:endParaRPr>
          </a:p>
        </p:txBody>
      </p:sp>
      <p:sp>
        <p:nvSpPr>
          <p:cNvPr id="22" name="Freeform 3">
            <a:extLst>
              <a:ext uri="{FF2B5EF4-FFF2-40B4-BE49-F238E27FC236}">
                <a16:creationId xmlns:a16="http://schemas.microsoft.com/office/drawing/2014/main" id="{2BCCA21A-DFCE-49BE-8496-6857010DFCC3}"/>
              </a:ext>
            </a:extLst>
          </p:cNvPr>
          <p:cNvSpPr/>
          <p:nvPr/>
        </p:nvSpPr>
        <p:spPr>
          <a:xfrm>
            <a:off x="3230228" y="2436234"/>
            <a:ext cx="5480222" cy="836192"/>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sp>
        <p:nvSpPr>
          <p:cNvPr id="23" name="TextBox 4">
            <a:extLst>
              <a:ext uri="{FF2B5EF4-FFF2-40B4-BE49-F238E27FC236}">
                <a16:creationId xmlns:a16="http://schemas.microsoft.com/office/drawing/2014/main" id="{E9D92289-72AB-4E1A-B875-212A9865B581}"/>
              </a:ext>
            </a:extLst>
          </p:cNvPr>
          <p:cNvSpPr txBox="1"/>
          <p:nvPr/>
        </p:nvSpPr>
        <p:spPr>
          <a:xfrm>
            <a:off x="3377312" y="2644899"/>
            <a:ext cx="5186055" cy="467244"/>
          </a:xfrm>
          <a:prstGeom prst="rect">
            <a:avLst/>
          </a:prstGeom>
        </p:spPr>
        <p:txBody>
          <a:bodyPr wrap="square" lIns="0" tIns="0" rIns="0" bIns="0" rtlCol="0" anchor="t">
            <a:spAutoFit/>
          </a:bodyPr>
          <a:lstStyle/>
          <a:p>
            <a:pPr algn="ctr">
              <a:lnSpc>
                <a:spcPts val="1907"/>
              </a:lnSpc>
            </a:pPr>
            <a:r>
              <a:rPr lang="vi-VN" dirty="0"/>
              <a:t>Tháng 6-1925, Nguyễn Ái Quốc thành lập Hội Việt Nam Cách mạng Thanh niên tại Quảng Châu (Trung Quốc)</a:t>
            </a:r>
            <a:endParaRPr lang="en-US" dirty="0"/>
          </a:p>
        </p:txBody>
      </p:sp>
      <p:pic>
        <p:nvPicPr>
          <p:cNvPr id="27" name="Picture 26">
            <a:extLst>
              <a:ext uri="{FF2B5EF4-FFF2-40B4-BE49-F238E27FC236}">
                <a16:creationId xmlns:a16="http://schemas.microsoft.com/office/drawing/2014/main" id="{B69F79BA-A5CB-4EA7-AC62-34A1A495BE5C}"/>
              </a:ext>
            </a:extLst>
          </p:cNvPr>
          <p:cNvPicPr>
            <a:picLocks noChangeAspect="1"/>
          </p:cNvPicPr>
          <p:nvPr/>
        </p:nvPicPr>
        <p:blipFill>
          <a:blip r:embed="rId6"/>
          <a:stretch>
            <a:fillRect/>
          </a:stretch>
        </p:blipFill>
        <p:spPr>
          <a:xfrm>
            <a:off x="8051625" y="187704"/>
            <a:ext cx="679558" cy="592914"/>
          </a:xfrm>
          <a:prstGeom prst="rect">
            <a:avLst/>
          </a:prstGeom>
        </p:spPr>
      </p:pic>
    </p:spTree>
    <p:extLst>
      <p:ext uri="{BB962C8B-B14F-4D97-AF65-F5344CB8AC3E}">
        <p14:creationId xmlns:p14="http://schemas.microsoft.com/office/powerpoint/2010/main" val="1658499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p21"/>
          <p:cNvSpPr txBox="1">
            <a:spLocks noGrp="1"/>
          </p:cNvSpPr>
          <p:nvPr>
            <p:ph type="body" idx="1"/>
          </p:nvPr>
        </p:nvSpPr>
        <p:spPr>
          <a:xfrm>
            <a:off x="594928" y="1674155"/>
            <a:ext cx="2332200" cy="2046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dirty="0">
                <a:solidFill>
                  <a:schemeClr val="tx1">
                    <a:lumMod val="50000"/>
                  </a:schemeClr>
                </a:solidFill>
              </a:rPr>
              <a:t>Hội đã công bố chương trình, điều lệ của Hội, mục đích: để làm cách mệnh dân tộc rồi sau đó làm cách mạng thế giới</a:t>
            </a:r>
            <a:endParaRPr sz="1600" dirty="0">
              <a:solidFill>
                <a:schemeClr val="tx1">
                  <a:lumMod val="50000"/>
                </a:schemeClr>
              </a:solidFill>
            </a:endParaRPr>
          </a:p>
        </p:txBody>
      </p:sp>
      <p:sp>
        <p:nvSpPr>
          <p:cNvPr id="149" name="Google Shape;149;p21"/>
          <p:cNvSpPr txBox="1">
            <a:spLocks noGrp="1"/>
          </p:cNvSpPr>
          <p:nvPr>
            <p:ph type="body" idx="2"/>
          </p:nvPr>
        </p:nvSpPr>
        <p:spPr>
          <a:xfrm>
            <a:off x="3210240" y="1674154"/>
            <a:ext cx="2332200" cy="291614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dirty="0">
                <a:solidFill>
                  <a:schemeClr val="tx1">
                    <a:lumMod val="50000"/>
                  </a:schemeClr>
                </a:solidFill>
              </a:rPr>
              <a:t>Hội xuất bản tờ báo Thanh niên (tuyên truyền tôn chỉ, mục đích của Hội, tuyên truyền chủ nghĩa Mác-Lênin và về phương hướng phát triển của cuộc vận động giải phóng dân tộc Việt Nam</a:t>
            </a:r>
            <a:endParaRPr sz="1600" dirty="0">
              <a:solidFill>
                <a:schemeClr val="tx1">
                  <a:lumMod val="50000"/>
                </a:schemeClr>
              </a:solidFill>
            </a:endParaRPr>
          </a:p>
        </p:txBody>
      </p:sp>
      <p:sp>
        <p:nvSpPr>
          <p:cNvPr id="150" name="Google Shape;150;p21"/>
          <p:cNvSpPr txBox="1">
            <a:spLocks noGrp="1"/>
          </p:cNvSpPr>
          <p:nvPr>
            <p:ph type="body" idx="3"/>
          </p:nvPr>
        </p:nvSpPr>
        <p:spPr>
          <a:xfrm>
            <a:off x="5923928" y="1674154"/>
            <a:ext cx="2332200" cy="3005002"/>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600" dirty="0">
                <a:solidFill>
                  <a:schemeClr val="tx1">
                    <a:lumMod val="50000"/>
                  </a:schemeClr>
                </a:solidFill>
              </a:rPr>
              <a:t>Hội tổ chức các lớp huấn luyện chính trị do Nguyễn Ái Quốc trực tiếp phụ trách, phái người về nước vận động, lựa chọn và đưa một số thanh niên tích cực sang Quảng Châu để đào tạo, bồi dưỡng về lý luận chính trị. </a:t>
            </a:r>
            <a:endParaRPr sz="1600" dirty="0">
              <a:solidFill>
                <a:schemeClr val="tx1">
                  <a:lumMod val="50000"/>
                </a:schemeClr>
              </a:solidFill>
            </a:endParaRPr>
          </a:p>
        </p:txBody>
      </p:sp>
      <p:sp>
        <p:nvSpPr>
          <p:cNvPr id="151" name="Google Shape;151;p21"/>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solidFill>
                  <a:schemeClr val="tx1">
                    <a:lumMod val="50000"/>
                  </a:schemeClr>
                </a:solidFill>
              </a:rPr>
              <a:t>35</a:t>
            </a:fld>
            <a:endParaRPr>
              <a:solidFill>
                <a:schemeClr val="tx1">
                  <a:lumMod val="50000"/>
                </a:schemeClr>
              </a:solidFill>
            </a:endParaRPr>
          </a:p>
        </p:txBody>
      </p:sp>
      <p:grpSp>
        <p:nvGrpSpPr>
          <p:cNvPr id="8" name="Group 13">
            <a:extLst>
              <a:ext uri="{FF2B5EF4-FFF2-40B4-BE49-F238E27FC236}">
                <a16:creationId xmlns:a16="http://schemas.microsoft.com/office/drawing/2014/main" id="{781B6FE4-4E34-43D7-B335-23A12B30911C}"/>
              </a:ext>
            </a:extLst>
          </p:cNvPr>
          <p:cNvGrpSpPr/>
          <p:nvPr/>
        </p:nvGrpSpPr>
        <p:grpSpPr>
          <a:xfrm>
            <a:off x="480628" y="544194"/>
            <a:ext cx="6717530" cy="948068"/>
            <a:chOff x="85268" y="473658"/>
            <a:chExt cx="3914844" cy="1195762"/>
          </a:xfrm>
        </p:grpSpPr>
        <p:sp>
          <p:nvSpPr>
            <p:cNvPr id="9" name="Freeform 14">
              <a:extLst>
                <a:ext uri="{FF2B5EF4-FFF2-40B4-BE49-F238E27FC236}">
                  <a16:creationId xmlns:a16="http://schemas.microsoft.com/office/drawing/2014/main" id="{E79E0C54-78AB-4D15-9E4E-17EA9BF72156}"/>
                </a:ext>
              </a:extLst>
            </p:cNvPr>
            <p:cNvSpPr/>
            <p:nvPr/>
          </p:nvSpPr>
          <p:spPr>
            <a:xfrm>
              <a:off x="85268" y="473658"/>
              <a:ext cx="3914844" cy="1195762"/>
            </a:xfrm>
            <a:custGeom>
              <a:avLst/>
              <a:gdLst/>
              <a:ahLst/>
              <a:cxnLst/>
              <a:rect l="l" t="t" r="r" b="b"/>
              <a:pathLst>
                <a:path w="3914844" h="1195762">
                  <a:moveTo>
                    <a:pt x="3287066" y="1141284"/>
                  </a:moveTo>
                  <a:cubicBezTo>
                    <a:pt x="3287066" y="1141284"/>
                    <a:pt x="2556191" y="1195762"/>
                    <a:pt x="2093607" y="1193141"/>
                  </a:cubicBezTo>
                  <a:cubicBezTo>
                    <a:pt x="1711880" y="1190978"/>
                    <a:pt x="1057074" y="1183154"/>
                    <a:pt x="1057074" y="1183154"/>
                  </a:cubicBezTo>
                  <a:cubicBezTo>
                    <a:pt x="812932" y="1174319"/>
                    <a:pt x="449110" y="1153089"/>
                    <a:pt x="282371" y="1094912"/>
                  </a:cubicBezTo>
                  <a:cubicBezTo>
                    <a:pt x="4469" y="997948"/>
                    <a:pt x="0" y="824670"/>
                    <a:pt x="0" y="628061"/>
                  </a:cubicBezTo>
                  <a:lnTo>
                    <a:pt x="0" y="628060"/>
                  </a:lnTo>
                  <a:cubicBezTo>
                    <a:pt x="8536" y="491230"/>
                    <a:pt x="0" y="345608"/>
                    <a:pt x="77597" y="223930"/>
                  </a:cubicBezTo>
                  <a:cubicBezTo>
                    <a:pt x="217372" y="4759"/>
                    <a:pt x="519255" y="4073"/>
                    <a:pt x="937909" y="4073"/>
                  </a:cubicBezTo>
                  <a:cubicBezTo>
                    <a:pt x="937909" y="4073"/>
                    <a:pt x="1551711" y="15681"/>
                    <a:pt x="1952851" y="7673"/>
                  </a:cubicBezTo>
                  <a:cubicBezTo>
                    <a:pt x="2337264" y="0"/>
                    <a:pt x="3053997" y="6979"/>
                    <a:pt x="3053997" y="6979"/>
                  </a:cubicBezTo>
                  <a:cubicBezTo>
                    <a:pt x="3422305" y="14458"/>
                    <a:pt x="3560564" y="42638"/>
                    <a:pt x="3758305" y="165219"/>
                  </a:cubicBezTo>
                  <a:cubicBezTo>
                    <a:pt x="3909321" y="258836"/>
                    <a:pt x="3914844" y="476157"/>
                    <a:pt x="3905703" y="628060"/>
                  </a:cubicBezTo>
                  <a:lnTo>
                    <a:pt x="3905703" y="628061"/>
                  </a:lnTo>
                  <a:cubicBezTo>
                    <a:pt x="3905702" y="942635"/>
                    <a:pt x="3862918" y="1091222"/>
                    <a:pt x="3287066" y="1141284"/>
                  </a:cubicBezTo>
                  <a:close/>
                </a:path>
              </a:pathLst>
            </a:custGeom>
            <a:solidFill>
              <a:srgbClr val="FFD352"/>
            </a:solidFill>
          </p:spPr>
          <p:txBody>
            <a:bodyPr/>
            <a:lstStyle/>
            <a:p>
              <a:endParaRPr lang="en-US" dirty="0">
                <a:solidFill>
                  <a:schemeClr val="tx1">
                    <a:lumMod val="50000"/>
                  </a:schemeClr>
                </a:solidFill>
              </a:endParaRPr>
            </a:p>
          </p:txBody>
        </p:sp>
      </p:grpSp>
      <p:sp>
        <p:nvSpPr>
          <p:cNvPr id="147" name="Google Shape;147;p21"/>
          <p:cNvSpPr txBox="1">
            <a:spLocks noGrp="1"/>
          </p:cNvSpPr>
          <p:nvPr>
            <p:ph type="title"/>
          </p:nvPr>
        </p:nvSpPr>
        <p:spPr>
          <a:xfrm>
            <a:off x="594928" y="690754"/>
            <a:ext cx="6213066" cy="507821"/>
          </a:xfrm>
          <a:prstGeom prst="rect">
            <a:avLst/>
          </a:prstGeom>
        </p:spPr>
        <p:txBody>
          <a:bodyPr spcFirstLastPara="1" wrap="square" lIns="91425" tIns="91425" rIns="91425" bIns="91425" anchor="t" anchorCtr="0">
            <a:noAutofit/>
          </a:bodyPr>
          <a:lstStyle/>
          <a:p>
            <a:pPr marR="0" algn="just">
              <a:lnSpc>
                <a:spcPct val="107000"/>
              </a:lnSpc>
              <a:spcBef>
                <a:spcPts val="300"/>
              </a:spcBef>
              <a:spcAft>
                <a:spcPts val="300"/>
              </a:spcAft>
              <a:tabLst>
                <a:tab pos="3960495" algn="l"/>
              </a:tabLst>
            </a:pPr>
            <a:r>
              <a:rPr lang="en-US" sz="2000" dirty="0" err="1">
                <a:solidFill>
                  <a:schemeClr val="tx1">
                    <a:lumMod val="50000"/>
                  </a:schemeClr>
                </a:solidFill>
                <a:latin typeface="Lucida Handwriting" panose="03010101010101010101" pitchFamily="66" charset="0"/>
              </a:rPr>
              <a:t>Về</a:t>
            </a:r>
            <a:r>
              <a:rPr lang="en-US" sz="2000" dirty="0">
                <a:solidFill>
                  <a:schemeClr val="tx1">
                    <a:lumMod val="50000"/>
                  </a:schemeClr>
                </a:solidFill>
                <a:latin typeface="Lucida Handwriting" panose="03010101010101010101" pitchFamily="66" charset="0"/>
              </a:rPr>
              <a:t> </a:t>
            </a:r>
            <a:r>
              <a:rPr lang="en-US" sz="2000" dirty="0" err="1">
                <a:solidFill>
                  <a:schemeClr val="tx1">
                    <a:lumMod val="50000"/>
                  </a:schemeClr>
                </a:solidFill>
                <a:latin typeface="Lucida Handwriting" panose="03010101010101010101" pitchFamily="66" charset="0"/>
              </a:rPr>
              <a:t>hội</a:t>
            </a:r>
            <a:r>
              <a:rPr lang="en-US" sz="2000" dirty="0">
                <a:solidFill>
                  <a:schemeClr val="tx1">
                    <a:lumMod val="50000"/>
                  </a:schemeClr>
                </a:solidFill>
                <a:latin typeface="Lucida Handwriting" panose="03010101010101010101" pitchFamily="66" charset="0"/>
              </a:rPr>
              <a:t> </a:t>
            </a:r>
            <a:r>
              <a:rPr lang="en-US" sz="2000" dirty="0" err="1">
                <a:solidFill>
                  <a:schemeClr val="tx1">
                    <a:lumMod val="50000"/>
                  </a:schemeClr>
                </a:solidFill>
                <a:latin typeface="Lucida Handwriting" panose="03010101010101010101" pitchFamily="66" charset="0"/>
              </a:rPr>
              <a:t>Việt</a:t>
            </a:r>
            <a:r>
              <a:rPr lang="en-US" sz="2000" dirty="0">
                <a:solidFill>
                  <a:schemeClr val="tx1">
                    <a:lumMod val="50000"/>
                  </a:schemeClr>
                </a:solidFill>
                <a:latin typeface="Lucida Handwriting" panose="03010101010101010101" pitchFamily="66" charset="0"/>
              </a:rPr>
              <a:t> Nam </a:t>
            </a:r>
            <a:r>
              <a:rPr lang="en-US" sz="2000" dirty="0" err="1">
                <a:solidFill>
                  <a:schemeClr val="tx1">
                    <a:lumMod val="50000"/>
                  </a:schemeClr>
                </a:solidFill>
                <a:latin typeface="Lucida Handwriting" panose="03010101010101010101" pitchFamily="66" charset="0"/>
              </a:rPr>
              <a:t>Cách</a:t>
            </a:r>
            <a:r>
              <a:rPr lang="en-US" sz="2000" dirty="0">
                <a:solidFill>
                  <a:schemeClr val="tx1">
                    <a:lumMod val="50000"/>
                  </a:schemeClr>
                </a:solidFill>
                <a:latin typeface="Lucida Handwriting" panose="03010101010101010101" pitchFamily="66" charset="0"/>
              </a:rPr>
              <a:t> </a:t>
            </a:r>
            <a:r>
              <a:rPr lang="en-US" sz="2000" dirty="0" err="1">
                <a:solidFill>
                  <a:schemeClr val="tx1">
                    <a:lumMod val="50000"/>
                  </a:schemeClr>
                </a:solidFill>
                <a:latin typeface="Lucida Handwriting" panose="03010101010101010101" pitchFamily="66" charset="0"/>
              </a:rPr>
              <a:t>mạng</a:t>
            </a:r>
            <a:r>
              <a:rPr lang="en-US" sz="2000" dirty="0">
                <a:solidFill>
                  <a:schemeClr val="tx1">
                    <a:lumMod val="50000"/>
                  </a:schemeClr>
                </a:solidFill>
                <a:latin typeface="Lucida Handwriting" panose="03010101010101010101" pitchFamily="66" charset="0"/>
              </a:rPr>
              <a:t> Thanh </a:t>
            </a:r>
            <a:r>
              <a:rPr lang="en-US" sz="2000" dirty="0" err="1">
                <a:solidFill>
                  <a:schemeClr val="tx1">
                    <a:lumMod val="50000"/>
                  </a:schemeClr>
                </a:solidFill>
                <a:latin typeface="Lucida Handwriting" panose="03010101010101010101" pitchFamily="66" charset="0"/>
              </a:rPr>
              <a:t>niên</a:t>
            </a:r>
            <a:endParaRPr lang="en-US" sz="2000" dirty="0">
              <a:solidFill>
                <a:schemeClr val="tx1">
                  <a:lumMod val="50000"/>
                </a:schemeClr>
              </a:solidFill>
              <a:latin typeface="Lucida Handwriting" panose="03010101010101010101" pitchFamily="66" charset="0"/>
            </a:endParaRPr>
          </a:p>
        </p:txBody>
      </p:sp>
      <p:pic>
        <p:nvPicPr>
          <p:cNvPr id="10" name="Picture 9">
            <a:extLst>
              <a:ext uri="{FF2B5EF4-FFF2-40B4-BE49-F238E27FC236}">
                <a16:creationId xmlns:a16="http://schemas.microsoft.com/office/drawing/2014/main" id="{87076091-A5BC-448A-A91B-0270D43E75FB}"/>
              </a:ext>
            </a:extLst>
          </p:cNvPr>
          <p:cNvPicPr>
            <a:picLocks noChangeAspect="1"/>
          </p:cNvPicPr>
          <p:nvPr/>
        </p:nvPicPr>
        <p:blipFill>
          <a:blip r:embed="rId3"/>
          <a:stretch>
            <a:fillRect/>
          </a:stretch>
        </p:blipFill>
        <p:spPr>
          <a:xfrm>
            <a:off x="8051625" y="187704"/>
            <a:ext cx="679558" cy="592914"/>
          </a:xfrm>
          <a:prstGeom prst="rect">
            <a:avLst/>
          </a:prstGeom>
        </p:spPr>
      </p:pic>
    </p:spTree>
    <p:extLst>
      <p:ext uri="{BB962C8B-B14F-4D97-AF65-F5344CB8AC3E}">
        <p14:creationId xmlns:p14="http://schemas.microsoft.com/office/powerpoint/2010/main" val="1783753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B3A9BD38-A9BD-4629-9170-E5BDD36F30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3400425" cy="414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4494098" y="777240"/>
            <a:ext cx="3657600" cy="1165860"/>
          </a:xfrm>
          <a:prstGeom prst="rect">
            <a:avLst/>
          </a:prstGeom>
        </p:spPr>
      </p:pic>
      <p:grpSp>
        <p:nvGrpSpPr>
          <p:cNvPr id="5" name="Group 5"/>
          <p:cNvGrpSpPr/>
          <p:nvPr/>
        </p:nvGrpSpPr>
        <p:grpSpPr>
          <a:xfrm rot="8967874">
            <a:off x="3346603" y="693045"/>
            <a:ext cx="810631" cy="156326"/>
            <a:chOff x="0" y="0"/>
            <a:chExt cx="2994890" cy="577549"/>
          </a:xfrm>
        </p:grpSpPr>
        <p:sp>
          <p:nvSpPr>
            <p:cNvPr id="6" name="Freeform 6"/>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grpSp>
        <p:nvGrpSpPr>
          <p:cNvPr id="7" name="Group 7"/>
          <p:cNvGrpSpPr/>
          <p:nvPr/>
        </p:nvGrpSpPr>
        <p:grpSpPr>
          <a:xfrm rot="-969351">
            <a:off x="-191047" y="2493587"/>
            <a:ext cx="810631" cy="156326"/>
            <a:chOff x="0" y="0"/>
            <a:chExt cx="2994890" cy="577549"/>
          </a:xfrm>
        </p:grpSpPr>
        <p:sp>
          <p:nvSpPr>
            <p:cNvPr id="8" name="Freeform 8"/>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rot="10104353">
            <a:off x="3339427" y="2503085"/>
            <a:ext cx="846911" cy="452712"/>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rot="3394556">
            <a:off x="37200" y="626328"/>
            <a:ext cx="954301" cy="289761"/>
          </a:xfrm>
          <a:prstGeom prst="rect">
            <a:avLst/>
          </a:prstGeom>
        </p:spPr>
      </p:pic>
      <p:sp>
        <p:nvSpPr>
          <p:cNvPr id="13" name="TextBox 13"/>
          <p:cNvSpPr txBox="1"/>
          <p:nvPr/>
        </p:nvSpPr>
        <p:spPr>
          <a:xfrm>
            <a:off x="4781518" y="1051548"/>
            <a:ext cx="2822925" cy="738664"/>
          </a:xfrm>
          <a:prstGeom prst="rect">
            <a:avLst/>
          </a:prstGeom>
        </p:spPr>
        <p:txBody>
          <a:bodyPr lIns="0" tIns="0" rIns="0" bIns="0" rtlCol="0" anchor="t">
            <a:spAutoFit/>
          </a:bodyPr>
          <a:lstStyle/>
          <a:p>
            <a:pPr algn="ctr"/>
            <a:r>
              <a:rPr lang="en-US" sz="2400" dirty="0" err="1">
                <a:latin typeface="Lucida Handwriting" panose="03010101010101010101" pitchFamily="66" charset="0"/>
              </a:rPr>
              <a:t>Tác</a:t>
            </a:r>
            <a:r>
              <a:rPr lang="en-US" sz="2400" dirty="0">
                <a:latin typeface="Lucida Handwriting" panose="03010101010101010101" pitchFamily="66" charset="0"/>
              </a:rPr>
              <a:t> </a:t>
            </a:r>
            <a:r>
              <a:rPr lang="en-US" sz="2400" dirty="0" err="1">
                <a:latin typeface="Lucida Handwriting" panose="03010101010101010101" pitchFamily="66" charset="0"/>
              </a:rPr>
              <a:t>phẩm</a:t>
            </a:r>
            <a:r>
              <a:rPr lang="en-US" sz="2400" dirty="0">
                <a:latin typeface="Lucida Handwriting" panose="03010101010101010101" pitchFamily="66" charset="0"/>
              </a:rPr>
              <a:t> </a:t>
            </a:r>
            <a:r>
              <a:rPr lang="en-US" sz="2400" dirty="0" err="1">
                <a:latin typeface="Lucida Handwriting" panose="03010101010101010101" pitchFamily="66" charset="0"/>
              </a:rPr>
              <a:t>Đường</a:t>
            </a:r>
            <a:r>
              <a:rPr lang="en-US" sz="2400" dirty="0">
                <a:latin typeface="Lucida Handwriting" panose="03010101010101010101" pitchFamily="66" charset="0"/>
              </a:rPr>
              <a:t> </a:t>
            </a:r>
            <a:r>
              <a:rPr lang="en-US" sz="2400" dirty="0" err="1">
                <a:latin typeface="Lucida Handwriting" panose="03010101010101010101" pitchFamily="66" charset="0"/>
              </a:rPr>
              <a:t>Cách</a:t>
            </a:r>
            <a:r>
              <a:rPr lang="en-US" sz="2400" dirty="0">
                <a:latin typeface="Lucida Handwriting" panose="03010101010101010101" pitchFamily="66" charset="0"/>
              </a:rPr>
              <a:t> </a:t>
            </a:r>
            <a:r>
              <a:rPr lang="en-US" sz="2400" dirty="0" err="1">
                <a:latin typeface="Lucida Handwriting" panose="03010101010101010101" pitchFamily="66" charset="0"/>
              </a:rPr>
              <a:t>Mệnh</a:t>
            </a:r>
            <a:endParaRPr lang="en-US" sz="2400" dirty="0">
              <a:latin typeface="Lucida Handwriting" panose="03010101010101010101" pitchFamily="66" charset="0"/>
            </a:endParaRPr>
          </a:p>
        </p:txBody>
      </p:sp>
      <p:sp>
        <p:nvSpPr>
          <p:cNvPr id="15" name="Google Shape;148;p21">
            <a:extLst>
              <a:ext uri="{FF2B5EF4-FFF2-40B4-BE49-F238E27FC236}">
                <a16:creationId xmlns:a16="http://schemas.microsoft.com/office/drawing/2014/main" id="{2CFEFE42-FD95-4AE8-938D-3B89C60B4623}"/>
              </a:ext>
            </a:extLst>
          </p:cNvPr>
          <p:cNvSpPr txBox="1">
            <a:spLocks/>
          </p:cNvSpPr>
          <p:nvPr/>
        </p:nvSpPr>
        <p:spPr>
          <a:xfrm>
            <a:off x="4572000" y="2177401"/>
            <a:ext cx="3657600" cy="2046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sz="1600" dirty="0" err="1">
                <a:latin typeface="Raleway Light" pitchFamily="2" charset="0"/>
              </a:rPr>
              <a:t>Chỉ</a:t>
            </a:r>
            <a:r>
              <a:rPr lang="en-US" sz="1600" dirty="0">
                <a:latin typeface="Raleway Light" pitchFamily="2" charset="0"/>
              </a:rPr>
              <a:t> </a:t>
            </a:r>
            <a:r>
              <a:rPr lang="en-US" sz="1600" dirty="0" err="1">
                <a:latin typeface="Raleway Light" pitchFamily="2" charset="0"/>
              </a:rPr>
              <a:t>rõ</a:t>
            </a:r>
            <a:r>
              <a:rPr lang="en-US" sz="1600" dirty="0">
                <a:latin typeface="Raleway Light" pitchFamily="2" charset="0"/>
              </a:rPr>
              <a:t> </a:t>
            </a:r>
            <a:r>
              <a:rPr lang="en-US" sz="1600" dirty="0" err="1">
                <a:latin typeface="Raleway Light" pitchFamily="2" charset="0"/>
              </a:rPr>
              <a:t>tính</a:t>
            </a:r>
            <a:r>
              <a:rPr lang="en-US" sz="1600" dirty="0">
                <a:latin typeface="Raleway Light" pitchFamily="2" charset="0"/>
              </a:rPr>
              <a:t> </a:t>
            </a:r>
            <a:r>
              <a:rPr lang="en-US" sz="1600" dirty="0" err="1">
                <a:latin typeface="Raleway Light" pitchFamily="2" charset="0"/>
              </a:rPr>
              <a:t>chất</a:t>
            </a:r>
            <a:r>
              <a:rPr lang="en-US" sz="1600" dirty="0">
                <a:latin typeface="Raleway Light" pitchFamily="2" charset="0"/>
              </a:rPr>
              <a:t> </a:t>
            </a:r>
            <a:r>
              <a:rPr lang="en-US" sz="1600" dirty="0" err="1">
                <a:latin typeface="Raleway Light" pitchFamily="2" charset="0"/>
              </a:rPr>
              <a:t>và</a:t>
            </a:r>
            <a:r>
              <a:rPr lang="en-US" sz="1600" dirty="0">
                <a:latin typeface="Raleway Light" pitchFamily="2" charset="0"/>
              </a:rPr>
              <a:t> </a:t>
            </a:r>
            <a:r>
              <a:rPr lang="en-US" sz="1600" dirty="0" err="1">
                <a:latin typeface="Raleway Light" pitchFamily="2" charset="0"/>
              </a:rPr>
              <a:t>nhiệm</a:t>
            </a:r>
            <a:r>
              <a:rPr lang="en-US" sz="1600" dirty="0">
                <a:latin typeface="Raleway Light" pitchFamily="2" charset="0"/>
              </a:rPr>
              <a:t> </a:t>
            </a:r>
            <a:r>
              <a:rPr lang="en-US" sz="1600" dirty="0" err="1">
                <a:latin typeface="Raleway Light" pitchFamily="2" charset="0"/>
              </a:rPr>
              <a:t>vụ</a:t>
            </a:r>
            <a:r>
              <a:rPr lang="en-US" sz="1600" dirty="0">
                <a:latin typeface="Raleway Light" pitchFamily="2" charset="0"/>
              </a:rPr>
              <a:t> </a:t>
            </a:r>
            <a:r>
              <a:rPr lang="en-US" sz="1600" dirty="0" err="1">
                <a:latin typeface="Raleway Light" pitchFamily="2" charset="0"/>
              </a:rPr>
              <a:t>của</a:t>
            </a:r>
            <a:r>
              <a:rPr lang="en-US" sz="1600" dirty="0">
                <a:latin typeface="Raleway Light" pitchFamily="2" charset="0"/>
              </a:rPr>
              <a:t> </a:t>
            </a:r>
            <a:r>
              <a:rPr lang="en-US" sz="1600" dirty="0" err="1">
                <a:latin typeface="Raleway Light" pitchFamily="2" charset="0"/>
              </a:rPr>
              <a:t>cách</a:t>
            </a:r>
            <a:r>
              <a:rPr lang="en-US" sz="1600" dirty="0">
                <a:latin typeface="Raleway Light" pitchFamily="2" charset="0"/>
              </a:rPr>
              <a:t> </a:t>
            </a:r>
            <a:r>
              <a:rPr lang="en-US" sz="1600" dirty="0" err="1">
                <a:latin typeface="Raleway Light" pitchFamily="2" charset="0"/>
              </a:rPr>
              <a:t>mạng</a:t>
            </a:r>
            <a:r>
              <a:rPr lang="en-US" sz="1600" dirty="0">
                <a:latin typeface="Raleway Light" pitchFamily="2" charset="0"/>
              </a:rPr>
              <a:t> </a:t>
            </a:r>
            <a:r>
              <a:rPr lang="en-US" sz="1600" dirty="0" err="1">
                <a:latin typeface="Raleway Light" pitchFamily="2" charset="0"/>
              </a:rPr>
              <a:t>Việt</a:t>
            </a:r>
            <a:r>
              <a:rPr lang="en-US" sz="1600" dirty="0">
                <a:latin typeface="Raleway Light" pitchFamily="2" charset="0"/>
              </a:rPr>
              <a:t> Nam là </a:t>
            </a:r>
            <a:r>
              <a:rPr lang="en-US" sz="1600" dirty="0" err="1">
                <a:latin typeface="Raleway Light" pitchFamily="2" charset="0"/>
              </a:rPr>
              <a:t>cách</a:t>
            </a:r>
            <a:r>
              <a:rPr lang="en-US" sz="1600" dirty="0">
                <a:latin typeface="Raleway Light" pitchFamily="2" charset="0"/>
              </a:rPr>
              <a:t> </a:t>
            </a:r>
            <a:r>
              <a:rPr lang="en-US" sz="1600" dirty="0" err="1">
                <a:latin typeface="Raleway Light" pitchFamily="2" charset="0"/>
              </a:rPr>
              <a:t>mạng</a:t>
            </a:r>
            <a:r>
              <a:rPr lang="en-US" sz="1600" dirty="0">
                <a:latin typeface="Raleway Light" pitchFamily="2" charset="0"/>
              </a:rPr>
              <a:t> </a:t>
            </a:r>
            <a:r>
              <a:rPr lang="en-US" sz="1600" dirty="0" err="1">
                <a:latin typeface="Raleway Light" pitchFamily="2" charset="0"/>
              </a:rPr>
              <a:t>giải</a:t>
            </a:r>
            <a:r>
              <a:rPr lang="en-US" sz="1600" dirty="0">
                <a:latin typeface="Raleway Light" pitchFamily="2" charset="0"/>
              </a:rPr>
              <a:t> </a:t>
            </a:r>
            <a:r>
              <a:rPr lang="en-US" sz="1600" dirty="0" err="1">
                <a:latin typeface="Raleway Light" pitchFamily="2" charset="0"/>
              </a:rPr>
              <a:t>phóng</a:t>
            </a:r>
            <a:r>
              <a:rPr lang="en-US" sz="1600" dirty="0">
                <a:latin typeface="Raleway Light" pitchFamily="2" charset="0"/>
              </a:rPr>
              <a:t> </a:t>
            </a:r>
            <a:r>
              <a:rPr lang="en-US" sz="1600" dirty="0" err="1">
                <a:latin typeface="Raleway Light" pitchFamily="2" charset="0"/>
              </a:rPr>
              <a:t>dân</a:t>
            </a:r>
            <a:r>
              <a:rPr lang="en-US" sz="1600" dirty="0">
                <a:latin typeface="Raleway Light" pitchFamily="2" charset="0"/>
              </a:rPr>
              <a:t> </a:t>
            </a:r>
            <a:r>
              <a:rPr lang="en-US" sz="1600" dirty="0" err="1">
                <a:latin typeface="Raleway Light" pitchFamily="2" charset="0"/>
              </a:rPr>
              <a:t>tộc</a:t>
            </a:r>
            <a:r>
              <a:rPr lang="en-US" sz="1600" dirty="0">
                <a:latin typeface="Raleway Light" pitchFamily="2" charset="0"/>
              </a:rPr>
              <a:t> </a:t>
            </a:r>
            <a:r>
              <a:rPr lang="en-US" sz="1600" dirty="0" err="1">
                <a:latin typeface="Raleway Light" pitchFamily="2" charset="0"/>
              </a:rPr>
              <a:t>mở</a:t>
            </a:r>
            <a:r>
              <a:rPr lang="en-US" sz="1600" dirty="0">
                <a:latin typeface="Raleway Light" pitchFamily="2" charset="0"/>
              </a:rPr>
              <a:t> </a:t>
            </a:r>
            <a:r>
              <a:rPr lang="en-US" sz="1600" dirty="0" err="1">
                <a:latin typeface="Raleway Light" pitchFamily="2" charset="0"/>
              </a:rPr>
              <a:t>đường</a:t>
            </a:r>
            <a:r>
              <a:rPr lang="en-US" sz="1600" dirty="0">
                <a:latin typeface="Raleway Light" pitchFamily="2" charset="0"/>
              </a:rPr>
              <a:t> </a:t>
            </a:r>
            <a:r>
              <a:rPr lang="en-US" sz="1600" dirty="0" err="1">
                <a:latin typeface="Raleway Light" pitchFamily="2" charset="0"/>
              </a:rPr>
              <a:t>tiến</a:t>
            </a:r>
            <a:r>
              <a:rPr lang="en-US" sz="1600" dirty="0">
                <a:latin typeface="Raleway Light" pitchFamily="2" charset="0"/>
              </a:rPr>
              <a:t> </a:t>
            </a:r>
            <a:r>
              <a:rPr lang="en-US" sz="1600" dirty="0" err="1">
                <a:latin typeface="Raleway Light" pitchFamily="2" charset="0"/>
              </a:rPr>
              <a:t>lên</a:t>
            </a:r>
            <a:r>
              <a:rPr lang="en-US" sz="1600" dirty="0">
                <a:latin typeface="Raleway Light" pitchFamily="2" charset="0"/>
              </a:rPr>
              <a:t> </a:t>
            </a:r>
            <a:r>
              <a:rPr lang="en-US" sz="1600" dirty="0" err="1">
                <a:latin typeface="Raleway Light" pitchFamily="2" charset="0"/>
              </a:rPr>
              <a:t>chủ</a:t>
            </a:r>
            <a:r>
              <a:rPr lang="en-US" sz="1600" dirty="0">
                <a:latin typeface="Raleway Light" pitchFamily="2" charset="0"/>
              </a:rPr>
              <a:t> </a:t>
            </a:r>
            <a:r>
              <a:rPr lang="en-US" sz="1600" dirty="0" err="1">
                <a:latin typeface="Raleway Light" pitchFamily="2" charset="0"/>
              </a:rPr>
              <a:t>nghĩa</a:t>
            </a:r>
            <a:r>
              <a:rPr lang="en-US" sz="1600" dirty="0">
                <a:latin typeface="Raleway Light" pitchFamily="2" charset="0"/>
              </a:rPr>
              <a:t> </a:t>
            </a:r>
            <a:r>
              <a:rPr lang="en-US" sz="1600" dirty="0" err="1">
                <a:latin typeface="Raleway Light" pitchFamily="2" charset="0"/>
              </a:rPr>
              <a:t>xã</a:t>
            </a:r>
            <a:r>
              <a:rPr lang="en-US" sz="1600" dirty="0">
                <a:latin typeface="Raleway Light" pitchFamily="2" charset="0"/>
              </a:rPr>
              <a:t> </a:t>
            </a:r>
            <a:r>
              <a:rPr lang="en-US" sz="1600" dirty="0" err="1">
                <a:latin typeface="Raleway Light" pitchFamily="2" charset="0"/>
              </a:rPr>
              <a:t>hội</a:t>
            </a:r>
            <a:endParaRPr lang="en-US" sz="1600" dirty="0">
              <a:latin typeface="Raleway Light" pitchFamily="2" charset="0"/>
            </a:endParaRPr>
          </a:p>
        </p:txBody>
      </p:sp>
      <p:pic>
        <p:nvPicPr>
          <p:cNvPr id="17" name="Picture 16">
            <a:extLst>
              <a:ext uri="{FF2B5EF4-FFF2-40B4-BE49-F238E27FC236}">
                <a16:creationId xmlns:a16="http://schemas.microsoft.com/office/drawing/2014/main" id="{0429DAEE-6347-4482-8ECA-6EC61CE02C7B}"/>
              </a:ext>
            </a:extLst>
          </p:cNvPr>
          <p:cNvPicPr>
            <a:picLocks noChangeAspect="1"/>
          </p:cNvPicPr>
          <p:nvPr/>
        </p:nvPicPr>
        <p:blipFill>
          <a:blip r:embed="rId9"/>
          <a:stretch>
            <a:fillRect/>
          </a:stretch>
        </p:blipFill>
        <p:spPr>
          <a:xfrm>
            <a:off x="8051625" y="187704"/>
            <a:ext cx="679558" cy="592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42C3-A479-4072-9300-5138D98D9D22}"/>
              </a:ext>
            </a:extLst>
          </p:cNvPr>
          <p:cNvSpPr>
            <a:spLocks noGrp="1"/>
          </p:cNvSpPr>
          <p:nvPr>
            <p:ph type="title"/>
          </p:nvPr>
        </p:nvSpPr>
        <p:spPr/>
        <p:txBody>
          <a:bodyPr/>
          <a:lstStyle/>
          <a:p>
            <a:r>
              <a:rPr lang="en-US" sz="3000" dirty="0"/>
              <a:t>Danh </a:t>
            </a:r>
            <a:r>
              <a:rPr lang="en-US" sz="3000" dirty="0" err="1"/>
              <a:t>mục</a:t>
            </a:r>
            <a:r>
              <a:rPr lang="en-US" sz="3000" dirty="0"/>
              <a:t> </a:t>
            </a:r>
            <a:r>
              <a:rPr lang="en-US" sz="3000" dirty="0" err="1"/>
              <a:t>tài</a:t>
            </a:r>
            <a:r>
              <a:rPr lang="en-US" sz="3000" dirty="0"/>
              <a:t> </a:t>
            </a:r>
            <a:r>
              <a:rPr lang="en-US" sz="3000" dirty="0" err="1"/>
              <a:t>liệu</a:t>
            </a:r>
            <a:r>
              <a:rPr lang="en-US" sz="3000" dirty="0"/>
              <a:t> </a:t>
            </a:r>
            <a:r>
              <a:rPr lang="en-US" sz="3000" dirty="0" err="1"/>
              <a:t>tham</a:t>
            </a:r>
            <a:r>
              <a:rPr lang="en-US" sz="3000" dirty="0"/>
              <a:t> </a:t>
            </a:r>
            <a:r>
              <a:rPr lang="en-US" sz="3000" dirty="0" err="1"/>
              <a:t>khảo</a:t>
            </a:r>
            <a:endParaRPr lang="en-US" sz="3000" dirty="0"/>
          </a:p>
        </p:txBody>
      </p:sp>
      <p:sp>
        <p:nvSpPr>
          <p:cNvPr id="3" name="Slide Number Placeholder 2">
            <a:extLst>
              <a:ext uri="{FF2B5EF4-FFF2-40B4-BE49-F238E27FC236}">
                <a16:creationId xmlns:a16="http://schemas.microsoft.com/office/drawing/2014/main" id="{9431428B-FF51-49CC-9345-30BD812F7D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sp>
        <p:nvSpPr>
          <p:cNvPr id="5" name="TextBox 4">
            <a:extLst>
              <a:ext uri="{FF2B5EF4-FFF2-40B4-BE49-F238E27FC236}">
                <a16:creationId xmlns:a16="http://schemas.microsoft.com/office/drawing/2014/main" id="{BBA0C909-BDFF-46E8-A0E5-D7894F6DAF1E}"/>
              </a:ext>
            </a:extLst>
          </p:cNvPr>
          <p:cNvSpPr txBox="1"/>
          <p:nvPr/>
        </p:nvSpPr>
        <p:spPr>
          <a:xfrm>
            <a:off x="863600" y="1663809"/>
            <a:ext cx="6819900" cy="1993494"/>
          </a:xfrm>
          <a:prstGeom prst="rect">
            <a:avLst/>
          </a:prstGeom>
          <a:noFill/>
        </p:spPr>
        <p:txBody>
          <a:bodyPr wrap="square">
            <a:spAutoFit/>
          </a:bodyPr>
          <a:lstStyle/>
          <a:p>
            <a:pPr algn="just">
              <a:lnSpc>
                <a:spcPct val="150000"/>
              </a:lnSpc>
            </a:pPr>
            <a:r>
              <a:rPr lang="nb-NO" dirty="0">
                <a:latin typeface="Raleway Light" pitchFamily="2" charset="0"/>
              </a:rPr>
              <a:t>1. H</a:t>
            </a:r>
            <a:r>
              <a:rPr lang="vi-VN" dirty="0">
                <a:latin typeface="Raleway Light" pitchFamily="2" charset="0"/>
              </a:rPr>
              <a:t>ọ</a:t>
            </a:r>
            <a:r>
              <a:rPr lang="nb-NO" dirty="0">
                <a:latin typeface="Raleway Light" pitchFamily="2" charset="0"/>
              </a:rPr>
              <a:t>c vi</a:t>
            </a:r>
            <a:r>
              <a:rPr lang="vi-VN" dirty="0">
                <a:latin typeface="Raleway Light" pitchFamily="2" charset="0"/>
              </a:rPr>
              <a:t>ệ</a:t>
            </a:r>
            <a:r>
              <a:rPr lang="nb-NO" dirty="0">
                <a:latin typeface="Raleway Light" pitchFamily="2" charset="0"/>
              </a:rPr>
              <a:t>n Chính tr</a:t>
            </a:r>
            <a:r>
              <a:rPr lang="vi-VN" dirty="0">
                <a:latin typeface="Raleway Light" pitchFamily="2" charset="0"/>
              </a:rPr>
              <a:t>ị</a:t>
            </a:r>
            <a:r>
              <a:rPr lang="nb-NO" dirty="0">
                <a:latin typeface="Raleway Light" pitchFamily="2" charset="0"/>
              </a:rPr>
              <a:t> khu v</a:t>
            </a:r>
            <a:r>
              <a:rPr lang="vi-VN" dirty="0">
                <a:latin typeface="Raleway Light" pitchFamily="2" charset="0"/>
              </a:rPr>
              <a:t>ự</a:t>
            </a:r>
            <a:r>
              <a:rPr lang="nb-NO" dirty="0">
                <a:latin typeface="Raleway Light" pitchFamily="2" charset="0"/>
              </a:rPr>
              <a:t>c I, Khoa L</a:t>
            </a:r>
            <a:r>
              <a:rPr lang="vi-VN" dirty="0">
                <a:latin typeface="Raleway Light" pitchFamily="2" charset="0"/>
              </a:rPr>
              <a:t>ị</a:t>
            </a:r>
            <a:r>
              <a:rPr lang="nb-NO" dirty="0">
                <a:latin typeface="Raleway Light" pitchFamily="2" charset="0"/>
              </a:rPr>
              <a:t>ch s</a:t>
            </a:r>
            <a:r>
              <a:rPr lang="vi-VN" dirty="0">
                <a:latin typeface="Raleway Light" pitchFamily="2" charset="0"/>
              </a:rPr>
              <a:t>ử</a:t>
            </a:r>
            <a:r>
              <a:rPr lang="nb-NO" dirty="0">
                <a:latin typeface="Raleway Light" pitchFamily="2" charset="0"/>
              </a:rPr>
              <a:t> Đ</a:t>
            </a:r>
            <a:r>
              <a:rPr lang="vi-VN" dirty="0">
                <a:latin typeface="Raleway Light" pitchFamily="2" charset="0"/>
              </a:rPr>
              <a:t>ả</a:t>
            </a:r>
            <a:r>
              <a:rPr lang="nb-NO" dirty="0">
                <a:latin typeface="Raleway Light" pitchFamily="2" charset="0"/>
              </a:rPr>
              <a:t>ng: L</a:t>
            </a:r>
            <a:r>
              <a:rPr lang="vi-VN" dirty="0">
                <a:latin typeface="Raleway Light" pitchFamily="2" charset="0"/>
              </a:rPr>
              <a:t>ị</a:t>
            </a:r>
            <a:r>
              <a:rPr lang="nb-NO" dirty="0">
                <a:latin typeface="Raleway Light" pitchFamily="2" charset="0"/>
              </a:rPr>
              <a:t>ch s</a:t>
            </a:r>
            <a:r>
              <a:rPr lang="vi-VN" dirty="0">
                <a:latin typeface="Raleway Light" pitchFamily="2" charset="0"/>
              </a:rPr>
              <a:t>ử</a:t>
            </a:r>
            <a:r>
              <a:rPr lang="nb-NO" dirty="0">
                <a:latin typeface="Raleway Light" pitchFamily="2" charset="0"/>
              </a:rPr>
              <a:t> Đ</a:t>
            </a:r>
            <a:r>
              <a:rPr lang="vi-VN" dirty="0">
                <a:latin typeface="Raleway Light" pitchFamily="2" charset="0"/>
              </a:rPr>
              <a:t>ả</a:t>
            </a:r>
            <a:r>
              <a:rPr lang="nb-NO" dirty="0">
                <a:latin typeface="Raleway Light" pitchFamily="2" charset="0"/>
              </a:rPr>
              <a:t>ng C</a:t>
            </a:r>
            <a:r>
              <a:rPr lang="vi-VN" dirty="0">
                <a:latin typeface="Raleway Light" pitchFamily="2" charset="0"/>
              </a:rPr>
              <a:t>ộ</a:t>
            </a:r>
            <a:r>
              <a:rPr lang="nb-NO" dirty="0">
                <a:latin typeface="Raleway Light" pitchFamily="2" charset="0"/>
              </a:rPr>
              <a:t>ng s</a:t>
            </a:r>
            <a:r>
              <a:rPr lang="vi-VN" dirty="0">
                <a:latin typeface="Raleway Light" pitchFamily="2" charset="0"/>
              </a:rPr>
              <a:t>ả</a:t>
            </a:r>
            <a:r>
              <a:rPr lang="nb-NO" dirty="0">
                <a:latin typeface="Raleway Light" pitchFamily="2" charset="0"/>
              </a:rPr>
              <a:t>n Vi</a:t>
            </a:r>
            <a:r>
              <a:rPr lang="vi-VN" dirty="0">
                <a:latin typeface="Raleway Light" pitchFamily="2" charset="0"/>
              </a:rPr>
              <a:t>ệ</a:t>
            </a:r>
            <a:r>
              <a:rPr lang="pl-PL" dirty="0">
                <a:latin typeface="Raleway Light" pitchFamily="2" charset="0"/>
              </a:rPr>
              <a:t>t Nam, Nxb Chính tr</a:t>
            </a:r>
            <a:r>
              <a:rPr lang="vi-VN" dirty="0">
                <a:latin typeface="Raleway Light" pitchFamily="2" charset="0"/>
              </a:rPr>
              <a:t>ị</a:t>
            </a:r>
            <a:r>
              <a:rPr lang="nb-NO" dirty="0">
                <a:latin typeface="Raleway Light" pitchFamily="2" charset="0"/>
              </a:rPr>
              <a:t> - Hành chính, H, 2016.</a:t>
            </a:r>
            <a:endParaRPr lang="pt-BR" dirty="0">
              <a:latin typeface="Raleway Light" pitchFamily="2" charset="0"/>
            </a:endParaRPr>
          </a:p>
          <a:p>
            <a:pPr algn="just">
              <a:lnSpc>
                <a:spcPct val="150000"/>
              </a:lnSpc>
            </a:pPr>
            <a:r>
              <a:rPr lang="nb-NO" dirty="0">
                <a:latin typeface="Raleway Light" pitchFamily="2" charset="0"/>
              </a:rPr>
              <a:t>2. PGS, TS Ph</a:t>
            </a:r>
            <a:r>
              <a:rPr lang="vi-VN" dirty="0">
                <a:latin typeface="Raleway Light" pitchFamily="2" charset="0"/>
              </a:rPr>
              <a:t>ạ</a:t>
            </a:r>
            <a:r>
              <a:rPr lang="nb-NO" dirty="0">
                <a:latin typeface="Raleway Light" pitchFamily="2" charset="0"/>
              </a:rPr>
              <a:t>m Xanh: Nguy</a:t>
            </a:r>
            <a:r>
              <a:rPr lang="vi-VN" dirty="0">
                <a:latin typeface="Raleway Light" pitchFamily="2" charset="0"/>
              </a:rPr>
              <a:t>ễ</a:t>
            </a:r>
            <a:r>
              <a:rPr lang="nb-NO" dirty="0">
                <a:latin typeface="Raleway Light" pitchFamily="2" charset="0"/>
              </a:rPr>
              <a:t>n Ái Qu</a:t>
            </a:r>
            <a:r>
              <a:rPr lang="vi-VN" dirty="0">
                <a:latin typeface="Raleway Light" pitchFamily="2" charset="0"/>
              </a:rPr>
              <a:t>ố</a:t>
            </a:r>
            <a:r>
              <a:rPr lang="nb-NO" dirty="0">
                <a:latin typeface="Raleway Light" pitchFamily="2" charset="0"/>
              </a:rPr>
              <a:t>c v</a:t>
            </a:r>
            <a:r>
              <a:rPr lang="vi-VN" dirty="0">
                <a:latin typeface="Raleway Light" pitchFamily="2" charset="0"/>
              </a:rPr>
              <a:t>ớ</a:t>
            </a:r>
            <a:r>
              <a:rPr lang="nb-NO" dirty="0">
                <a:latin typeface="Raleway Light" pitchFamily="2" charset="0"/>
              </a:rPr>
              <a:t>i vi</a:t>
            </a:r>
            <a:r>
              <a:rPr lang="vi-VN" dirty="0">
                <a:latin typeface="Raleway Light" pitchFamily="2" charset="0"/>
              </a:rPr>
              <a:t>ệ</a:t>
            </a:r>
            <a:r>
              <a:rPr lang="nb-NO" dirty="0">
                <a:latin typeface="Raleway Light" pitchFamily="2" charset="0"/>
              </a:rPr>
              <a:t>c truy</a:t>
            </a:r>
            <a:r>
              <a:rPr lang="vi-VN" dirty="0">
                <a:latin typeface="Raleway Light" pitchFamily="2" charset="0"/>
              </a:rPr>
              <a:t>ề</a:t>
            </a:r>
            <a:r>
              <a:rPr lang="nb-NO" dirty="0">
                <a:latin typeface="Raleway Light" pitchFamily="2" charset="0"/>
              </a:rPr>
              <a:t>n bá ch</a:t>
            </a:r>
            <a:r>
              <a:rPr lang="vi-VN" dirty="0">
                <a:latin typeface="Raleway Light" pitchFamily="2" charset="0"/>
              </a:rPr>
              <a:t>ủ</a:t>
            </a:r>
            <a:r>
              <a:rPr lang="nb-NO" dirty="0">
                <a:latin typeface="Raleway Light" pitchFamily="2" charset="0"/>
              </a:rPr>
              <a:t> nghĩa Mác-Lênin vào Vi</a:t>
            </a:r>
            <a:r>
              <a:rPr lang="vi-VN" dirty="0">
                <a:latin typeface="Raleway Light" pitchFamily="2" charset="0"/>
              </a:rPr>
              <a:t>ệ</a:t>
            </a:r>
            <a:r>
              <a:rPr lang="pl-PL" dirty="0">
                <a:latin typeface="Raleway Light" pitchFamily="2" charset="0"/>
              </a:rPr>
              <a:t>t Nam (1921-1930), Nxb Chính tr</a:t>
            </a:r>
            <a:r>
              <a:rPr lang="vi-VN" dirty="0">
                <a:latin typeface="Raleway Light" pitchFamily="2" charset="0"/>
              </a:rPr>
              <a:t>ị</a:t>
            </a:r>
            <a:r>
              <a:rPr lang="nb-NO" dirty="0">
                <a:latin typeface="Raleway Light" pitchFamily="2" charset="0"/>
              </a:rPr>
              <a:t> Qu</a:t>
            </a:r>
            <a:r>
              <a:rPr lang="vi-VN" dirty="0">
                <a:latin typeface="Raleway Light" pitchFamily="2" charset="0"/>
              </a:rPr>
              <a:t>ố</a:t>
            </a:r>
            <a:r>
              <a:rPr lang="nb-NO" dirty="0">
                <a:latin typeface="Raleway Light" pitchFamily="2" charset="0"/>
              </a:rPr>
              <a:t>c gia, HN, 2001.</a:t>
            </a:r>
            <a:endParaRPr lang="pt-BR" dirty="0">
              <a:latin typeface="Raleway Light" pitchFamily="2" charset="0"/>
            </a:endParaRPr>
          </a:p>
          <a:p>
            <a:pPr algn="just">
              <a:lnSpc>
                <a:spcPct val="150000"/>
              </a:lnSpc>
            </a:pPr>
            <a:r>
              <a:rPr lang="nb-NO" dirty="0">
                <a:latin typeface="Raleway Light" pitchFamily="2" charset="0"/>
              </a:rPr>
              <a:t>3. Lê M</a:t>
            </a:r>
            <a:r>
              <a:rPr lang="vi-VN" dirty="0">
                <a:latin typeface="Raleway Light" pitchFamily="2" charset="0"/>
              </a:rPr>
              <a:t>ậ</a:t>
            </a:r>
            <a:r>
              <a:rPr lang="nb-NO" dirty="0">
                <a:latin typeface="Raleway Light" pitchFamily="2" charset="0"/>
              </a:rPr>
              <a:t>u Hãn: </a:t>
            </a:r>
            <a:r>
              <a:rPr lang="vi-VN" dirty="0">
                <a:latin typeface="Raleway Light" pitchFamily="2" charset="0"/>
              </a:rPr>
              <a:t>Các Cương lĩnh cách mạ</a:t>
            </a:r>
            <a:r>
              <a:rPr lang="nb-NO" dirty="0">
                <a:latin typeface="Raleway Light" pitchFamily="2" charset="0"/>
              </a:rPr>
              <a:t>ng c</a:t>
            </a:r>
            <a:r>
              <a:rPr lang="vi-VN" dirty="0">
                <a:latin typeface="Raleway Light" pitchFamily="2" charset="0"/>
              </a:rPr>
              <a:t>ủ</a:t>
            </a:r>
            <a:r>
              <a:rPr lang="nb-NO" dirty="0">
                <a:latin typeface="Raleway Light" pitchFamily="2" charset="0"/>
              </a:rPr>
              <a:t>a Đ</a:t>
            </a:r>
            <a:r>
              <a:rPr lang="vi-VN" dirty="0">
                <a:latin typeface="Raleway Light" pitchFamily="2" charset="0"/>
              </a:rPr>
              <a:t>ả</a:t>
            </a:r>
            <a:r>
              <a:rPr lang="nb-NO" dirty="0">
                <a:latin typeface="Raleway Light" pitchFamily="2" charset="0"/>
              </a:rPr>
              <a:t>ng C</a:t>
            </a:r>
            <a:r>
              <a:rPr lang="vi-VN" dirty="0">
                <a:latin typeface="Raleway Light" pitchFamily="2" charset="0"/>
              </a:rPr>
              <a:t>ộ</a:t>
            </a:r>
            <a:r>
              <a:rPr lang="nb-NO" dirty="0">
                <a:latin typeface="Raleway Light" pitchFamily="2" charset="0"/>
              </a:rPr>
              <a:t>ng s</a:t>
            </a:r>
            <a:r>
              <a:rPr lang="vi-VN" dirty="0">
                <a:latin typeface="Raleway Light" pitchFamily="2" charset="0"/>
              </a:rPr>
              <a:t>ả</a:t>
            </a:r>
            <a:r>
              <a:rPr lang="nb-NO" dirty="0">
                <a:latin typeface="Raleway Light" pitchFamily="2" charset="0"/>
              </a:rPr>
              <a:t>n Vi</a:t>
            </a:r>
            <a:r>
              <a:rPr lang="vi-VN" dirty="0">
                <a:latin typeface="Raleway Light" pitchFamily="2" charset="0"/>
              </a:rPr>
              <a:t>ệ</a:t>
            </a:r>
            <a:r>
              <a:rPr lang="pl-PL" dirty="0">
                <a:latin typeface="Raleway Light" pitchFamily="2" charset="0"/>
              </a:rPr>
              <a:t>t Nam, Nxb. Chính tr</a:t>
            </a:r>
            <a:r>
              <a:rPr lang="vi-VN" dirty="0">
                <a:latin typeface="Raleway Light" pitchFamily="2" charset="0"/>
              </a:rPr>
              <a:t>ị</a:t>
            </a:r>
            <a:r>
              <a:rPr lang="nb-NO" dirty="0">
                <a:latin typeface="Raleway Light" pitchFamily="2" charset="0"/>
              </a:rPr>
              <a:t> qu</a:t>
            </a:r>
            <a:r>
              <a:rPr lang="vi-VN" dirty="0">
                <a:latin typeface="Raleway Light" pitchFamily="2" charset="0"/>
              </a:rPr>
              <a:t>ố</a:t>
            </a:r>
            <a:r>
              <a:rPr lang="nb-NO" dirty="0">
                <a:latin typeface="Raleway Light" pitchFamily="2" charset="0"/>
              </a:rPr>
              <a:t>c gia, H.2010.</a:t>
            </a:r>
            <a:endParaRPr lang="pt-BR" dirty="0">
              <a:latin typeface="Raleway Light" pitchFamily="2" charset="0"/>
            </a:endParaRPr>
          </a:p>
        </p:txBody>
      </p:sp>
    </p:spTree>
    <p:extLst>
      <p:ext uri="{BB962C8B-B14F-4D97-AF65-F5344CB8AC3E}">
        <p14:creationId xmlns:p14="http://schemas.microsoft.com/office/powerpoint/2010/main" val="508658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5"/>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38</a:t>
            </a:fld>
            <a:endParaRPr/>
          </a:p>
        </p:txBody>
      </p:sp>
      <p:sp>
        <p:nvSpPr>
          <p:cNvPr id="390" name="Google Shape;390;p35"/>
          <p:cNvSpPr txBox="1">
            <a:spLocks noGrp="1"/>
          </p:cNvSpPr>
          <p:nvPr>
            <p:ph type="ctrTitle" idx="4294967295"/>
          </p:nvPr>
        </p:nvSpPr>
        <p:spPr>
          <a:xfrm>
            <a:off x="685799" y="1507150"/>
            <a:ext cx="7242349"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600" dirty="0">
                <a:solidFill>
                  <a:schemeClr val="accent1"/>
                </a:solidFill>
              </a:rPr>
              <a:t>Thank You!</a:t>
            </a:r>
            <a:endParaRPr sz="9600" dirty="0">
              <a:solidFill>
                <a:schemeClr val="accent1"/>
              </a:solidFill>
            </a:endParaRPr>
          </a:p>
        </p:txBody>
      </p:sp>
      <p:sp>
        <p:nvSpPr>
          <p:cNvPr id="391" name="Google Shape;391;p35"/>
          <p:cNvSpPr txBox="1">
            <a:spLocks noGrp="1"/>
          </p:cNvSpPr>
          <p:nvPr>
            <p:ph type="subTitle" idx="4294967295"/>
          </p:nvPr>
        </p:nvSpPr>
        <p:spPr>
          <a:xfrm>
            <a:off x="685800" y="2860000"/>
            <a:ext cx="6593700" cy="193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endParaRPr sz="3600" b="1" dirty="0"/>
          </a:p>
        </p:txBody>
      </p:sp>
      <p:sp>
        <p:nvSpPr>
          <p:cNvPr id="392" name="Google Shape;392;p35"/>
          <p:cNvSpPr/>
          <p:nvPr/>
        </p:nvSpPr>
        <p:spPr>
          <a:xfrm>
            <a:off x="8076243" y="264315"/>
            <a:ext cx="798007" cy="72583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942034" y="2094976"/>
            <a:ext cx="7259932" cy="2192302"/>
          </a:xfrm>
          <a:prstGeom prst="rect">
            <a:avLst/>
          </a:prstGeom>
        </p:spPr>
        <p:txBody>
          <a:bodyPr spcFirstLastPara="1" wrap="square" lIns="91425" tIns="91425" rIns="91425" bIns="91425" anchor="b" anchorCtr="0">
            <a:noAutofit/>
          </a:bodyPr>
          <a:lstStyle/>
          <a:p>
            <a:pPr marL="0" marR="0" indent="360045">
              <a:lnSpc>
                <a:spcPct val="107000"/>
              </a:lnSpc>
              <a:spcBef>
                <a:spcPts val="200"/>
              </a:spcBef>
              <a:spcAft>
                <a:spcPts val="0"/>
              </a:spcAft>
            </a:pPr>
            <a:r>
              <a:rPr lang="vi-VN" dirty="0"/>
              <a:t>Đối tượng nghiên cứu của môn Lịch sử Đảng Cộng sản Việt Nam</a:t>
            </a:r>
            <a:endParaRPr lang="en-US" dirty="0"/>
          </a:p>
        </p:txBody>
      </p:sp>
      <p:sp>
        <p:nvSpPr>
          <p:cNvPr id="93" name="Google Shape;93;p15"/>
          <p:cNvSpPr txBox="1"/>
          <p:nvPr/>
        </p:nvSpPr>
        <p:spPr>
          <a:xfrm>
            <a:off x="501445" y="542027"/>
            <a:ext cx="953730" cy="113928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6600" b="1" dirty="0">
                <a:solidFill>
                  <a:schemeClr val="dk1"/>
                </a:solidFill>
                <a:latin typeface="Work Sans"/>
                <a:ea typeface="Work Sans"/>
                <a:cs typeface="Work Sans"/>
                <a:sym typeface="Work Sans"/>
              </a:rPr>
              <a:t>1</a:t>
            </a:r>
            <a:r>
              <a:rPr lang="en" sz="6600" b="1" dirty="0" smtClean="0">
                <a:solidFill>
                  <a:schemeClr val="dk1"/>
                </a:solidFill>
                <a:latin typeface="Work Sans"/>
                <a:ea typeface="Work Sans"/>
                <a:cs typeface="Work Sans"/>
                <a:sym typeface="Work Sans"/>
              </a:rPr>
              <a:t>.</a:t>
            </a:r>
            <a:endParaRPr sz="6600" b="1" dirty="0">
              <a:latin typeface="Work Sans"/>
              <a:ea typeface="Work Sans"/>
              <a:cs typeface="Work Sans"/>
              <a:sym typeface="Work Sans"/>
            </a:endParaRPr>
          </a:p>
        </p:txBody>
      </p:sp>
    </p:spTree>
    <p:extLst>
      <p:ext uri="{BB962C8B-B14F-4D97-AF65-F5344CB8AC3E}">
        <p14:creationId xmlns:p14="http://schemas.microsoft.com/office/powerpoint/2010/main" val="21414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162334" y="562386"/>
            <a:ext cx="3700732" cy="706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dirty="0" err="1">
                <a:solidFill>
                  <a:schemeClr val="bg1"/>
                </a:solidFill>
                <a:latin typeface="Work Sans" pitchFamily="2" charset="0"/>
              </a:rPr>
              <a:t>Đối</a:t>
            </a:r>
            <a:r>
              <a:rPr lang="en-US" sz="2400" dirty="0">
                <a:solidFill>
                  <a:schemeClr val="bg1"/>
                </a:solidFill>
                <a:latin typeface="Work Sans" pitchFamily="2" charset="0"/>
              </a:rPr>
              <a:t> </a:t>
            </a:r>
            <a:r>
              <a:rPr lang="en-US" sz="2400" dirty="0" err="1">
                <a:solidFill>
                  <a:schemeClr val="bg1"/>
                </a:solidFill>
                <a:latin typeface="Work Sans" pitchFamily="2" charset="0"/>
              </a:rPr>
              <a:t>tượng</a:t>
            </a:r>
            <a:r>
              <a:rPr lang="en-US" sz="2400" dirty="0">
                <a:solidFill>
                  <a:schemeClr val="bg1"/>
                </a:solidFill>
                <a:latin typeface="Work Sans" pitchFamily="2" charset="0"/>
              </a:rPr>
              <a:t> </a:t>
            </a:r>
            <a:r>
              <a:rPr lang="en-US" sz="2400" dirty="0" err="1">
                <a:solidFill>
                  <a:schemeClr val="bg1"/>
                </a:solidFill>
                <a:latin typeface="Work Sans" pitchFamily="2" charset="0"/>
              </a:rPr>
              <a:t>nghiên</a:t>
            </a:r>
            <a:r>
              <a:rPr lang="en-US" sz="2400" dirty="0">
                <a:solidFill>
                  <a:schemeClr val="bg1"/>
                </a:solidFill>
                <a:latin typeface="Work Sans" pitchFamily="2" charset="0"/>
              </a:rPr>
              <a:t> </a:t>
            </a:r>
            <a:r>
              <a:rPr lang="en-US" sz="2400" dirty="0" err="1">
                <a:solidFill>
                  <a:schemeClr val="bg1"/>
                </a:solidFill>
                <a:latin typeface="Work Sans" pitchFamily="2" charset="0"/>
              </a:rPr>
              <a:t>cứu</a:t>
            </a:r>
            <a:endParaRPr lang="en-US" sz="2400" dirty="0">
              <a:solidFill>
                <a:schemeClr val="bg1"/>
              </a:solidFill>
              <a:latin typeface="Work Sans" pitchFamily="2" charset="0"/>
            </a:endParaRPr>
          </a:p>
        </p:txBody>
      </p:sp>
      <p:pic>
        <p:nvPicPr>
          <p:cNvPr id="6" name="Picture 5">
            <a:extLst>
              <a:ext uri="{FF2B5EF4-FFF2-40B4-BE49-F238E27FC236}">
                <a16:creationId xmlns:a16="http://schemas.microsoft.com/office/drawing/2014/main" id="{4A678D04-88CE-4DA8-92D2-63D31E98F326}"/>
              </a:ext>
            </a:extLst>
          </p:cNvPr>
          <p:cNvPicPr>
            <a:picLocks noChangeAspect="1"/>
          </p:cNvPicPr>
          <p:nvPr/>
        </p:nvPicPr>
        <p:blipFill rotWithShape="1">
          <a:blip r:embed="rId2"/>
          <a:srcRect b="3946"/>
          <a:stretch/>
        </p:blipFill>
        <p:spPr>
          <a:xfrm>
            <a:off x="404784" y="2783246"/>
            <a:ext cx="8334431" cy="2003631"/>
          </a:xfrm>
          <a:prstGeom prst="rect">
            <a:avLst/>
          </a:prstGeom>
        </p:spPr>
      </p:pic>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828136" y="1319513"/>
            <a:ext cx="7530860" cy="111313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vi-VN" sz="1800" dirty="0">
                <a:solidFill>
                  <a:schemeClr val="bg1"/>
                </a:solidFill>
                <a:effectLst/>
                <a:latin typeface="Work Sans Light" pitchFamily="2" charset="0"/>
                <a:ea typeface="Calibri" panose="020F0502020204030204" pitchFamily="34" charset="0"/>
              </a:rPr>
              <a:t>Môn học lịch sử Đảng Cộng sản Việt Nam nghiên cứu sâu sắc, có hệ thống </a:t>
            </a:r>
            <a:r>
              <a:rPr lang="vi-VN" sz="1800" i="1" dirty="0">
                <a:solidFill>
                  <a:schemeClr val="bg1"/>
                </a:solidFill>
                <a:effectLst/>
                <a:latin typeface="Work Sans Light" pitchFamily="2" charset="0"/>
                <a:ea typeface="Calibri" panose="020F0502020204030204" pitchFamily="34" charset="0"/>
              </a:rPr>
              <a:t>các sự kiện lịch sử Đảng</a:t>
            </a:r>
            <a:r>
              <a:rPr lang="vi-VN" sz="1800" dirty="0">
                <a:solidFill>
                  <a:schemeClr val="bg1"/>
                </a:solidFill>
                <a:effectLst/>
                <a:latin typeface="Work Sans Light" pitchFamily="2" charset="0"/>
                <a:ea typeface="Calibri" panose="020F0502020204030204" pitchFamily="34" charset="0"/>
              </a:rPr>
              <a:t>, hiểu rõ nội dung, tính chất, bản chất của các sự kiện đó gắn liền với sự lãnh đạo của Đảng</a:t>
            </a:r>
            <a:endParaRPr lang="en-US" sz="2400" dirty="0">
              <a:solidFill>
                <a:schemeClr val="bg1"/>
              </a:solidFill>
              <a:latin typeface="Work Sans Light" pitchFamily="2" charset="0"/>
            </a:endParaRPr>
          </a:p>
        </p:txBody>
      </p:sp>
    </p:spTree>
    <p:extLst>
      <p:ext uri="{BB962C8B-B14F-4D97-AF65-F5344CB8AC3E}">
        <p14:creationId xmlns:p14="http://schemas.microsoft.com/office/powerpoint/2010/main" val="2861265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1"/>
          <p:cNvPicPr preferRelativeResize="0"/>
          <p:nvPr/>
        </p:nvPicPr>
        <p:blipFill>
          <a:blip r:embed="rId3"/>
          <a:srcRect/>
          <a:stretch/>
        </p:blipFill>
        <p:spPr>
          <a:xfrm>
            <a:off x="4259627" y="553422"/>
            <a:ext cx="4368876" cy="3276657"/>
          </a:xfrm>
          <a:prstGeom prst="rect">
            <a:avLst/>
          </a:prstGeom>
          <a:noFill/>
          <a:ln>
            <a:noFill/>
          </a:ln>
        </p:spPr>
      </p:pic>
      <p:sp>
        <p:nvSpPr>
          <p:cNvPr id="161" name="Google Shape;161;p21"/>
          <p:cNvSpPr txBox="1">
            <a:spLocks noGrp="1"/>
          </p:cNvSpPr>
          <p:nvPr>
            <p:ph type="title"/>
          </p:nvPr>
        </p:nvSpPr>
        <p:spPr>
          <a:xfrm>
            <a:off x="713738" y="832946"/>
            <a:ext cx="3337200" cy="11152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000" dirty="0"/>
              <a:t>C</a:t>
            </a:r>
            <a:r>
              <a:rPr lang="en" sz="3000" dirty="0"/>
              <a:t>ác sự kiện lịch sử đảng</a:t>
            </a:r>
            <a:endParaRPr sz="3000" dirty="0"/>
          </a:p>
        </p:txBody>
      </p:sp>
      <p:sp>
        <p:nvSpPr>
          <p:cNvPr id="162" name="Google Shape;162;p21"/>
          <p:cNvSpPr txBox="1">
            <a:spLocks noGrp="1"/>
          </p:cNvSpPr>
          <p:nvPr>
            <p:ph type="body" idx="1"/>
          </p:nvPr>
        </p:nvSpPr>
        <p:spPr>
          <a:xfrm>
            <a:off x="713738" y="1720754"/>
            <a:ext cx="3545889" cy="313591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600" dirty="0"/>
              <a:t>Là h</a:t>
            </a:r>
            <a:r>
              <a:rPr lang="vi-VN" sz="1600" dirty="0"/>
              <a:t>oạt động lãnh đạo, đấu tranh phong phú và oanh liệt của Đảng làm sáng rõ bản chất cách mạng của Đảng với tư cách là một đảng chính trị “là đội tiên phong của giai cấp công nhân, đồng thời là đội tiên phong của nhân dân lao động và của dân tộc Việt Nam, đại biểu trung thành lợi ích của giai cấp công nhân, nhân dân lao động và của dân tộc”</a:t>
            </a:r>
            <a:endParaRPr sz="1600" dirty="0"/>
          </a:p>
        </p:txBody>
      </p:sp>
      <p:sp>
        <p:nvSpPr>
          <p:cNvPr id="166" name="Google Shape;166;p2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2" name="TextBox 11">
            <a:extLst>
              <a:ext uri="{FF2B5EF4-FFF2-40B4-BE49-F238E27FC236}">
                <a16:creationId xmlns:a16="http://schemas.microsoft.com/office/drawing/2014/main" id="{0F00A916-1B04-4B7C-95BA-3DFCAB72B478}"/>
              </a:ext>
            </a:extLst>
          </p:cNvPr>
          <p:cNvSpPr txBox="1"/>
          <p:nvPr/>
        </p:nvSpPr>
        <p:spPr>
          <a:xfrm>
            <a:off x="4259627" y="3851414"/>
            <a:ext cx="4572000" cy="738664"/>
          </a:xfrm>
          <a:prstGeom prst="rect">
            <a:avLst/>
          </a:prstGeom>
          <a:noFill/>
        </p:spPr>
        <p:txBody>
          <a:bodyPr wrap="square">
            <a:spAutoFit/>
          </a:bodyPr>
          <a:lstStyle/>
          <a:p>
            <a:pPr algn="ctr"/>
            <a:r>
              <a:rPr lang="en-US" dirty="0">
                <a:latin typeface="Work Sans" pitchFamily="2" charset="0"/>
              </a:rPr>
              <a:t>H</a:t>
            </a:r>
            <a:r>
              <a:rPr lang="vi-VN" dirty="0">
                <a:latin typeface="Work Sans" pitchFamily="2" charset="0"/>
              </a:rPr>
              <a:t>ội nghị th</a:t>
            </a:r>
            <a:r>
              <a:rPr lang="en-US" dirty="0" err="1">
                <a:latin typeface="Work Sans" pitchFamily="2" charset="0"/>
              </a:rPr>
              <a:t>ành</a:t>
            </a:r>
            <a:r>
              <a:rPr lang="en-US" dirty="0">
                <a:latin typeface="Work Sans" pitchFamily="2" charset="0"/>
              </a:rPr>
              <a:t> l</a:t>
            </a:r>
            <a:r>
              <a:rPr lang="vi-VN" dirty="0">
                <a:latin typeface="Work Sans" pitchFamily="2" charset="0"/>
              </a:rPr>
              <a:t>ập Đảng Cộng sản Việt Nam ng</a:t>
            </a:r>
            <a:r>
              <a:rPr lang="en-US" dirty="0" err="1">
                <a:latin typeface="Work Sans" pitchFamily="2" charset="0"/>
              </a:rPr>
              <a:t>ày</a:t>
            </a:r>
            <a:r>
              <a:rPr lang="en-US" dirty="0">
                <a:latin typeface="Work Sans" pitchFamily="2" charset="0"/>
              </a:rPr>
              <a:t> 3/2/1930. (</a:t>
            </a:r>
            <a:r>
              <a:rPr lang="vi-VN" dirty="0">
                <a:latin typeface="Work Sans" pitchFamily="2" charset="0"/>
              </a:rPr>
              <a:t>Ảnh chụp lại tranh của họa sĩ Phi Hoanh-Bảo t</a:t>
            </a:r>
            <a:r>
              <a:rPr lang="en-US" dirty="0" err="1">
                <a:latin typeface="Work Sans" pitchFamily="2" charset="0"/>
              </a:rPr>
              <a:t>àng</a:t>
            </a:r>
            <a:r>
              <a:rPr lang="en-US" dirty="0">
                <a:latin typeface="Work Sans" pitchFamily="2" charset="0"/>
              </a:rPr>
              <a:t> L</a:t>
            </a:r>
            <a:r>
              <a:rPr lang="vi-VN" dirty="0">
                <a:latin typeface="Work Sans" pitchFamily="2" charset="0"/>
              </a:rPr>
              <a:t>ịch sử quốc gia).</a:t>
            </a:r>
            <a:endParaRPr lang="en" dirty="0">
              <a:latin typeface="Work Sans" pitchFamily="2" charset="0"/>
            </a:endParaRPr>
          </a:p>
        </p:txBody>
      </p:sp>
    </p:spTree>
    <p:extLst>
      <p:ext uri="{BB962C8B-B14F-4D97-AF65-F5344CB8AC3E}">
        <p14:creationId xmlns:p14="http://schemas.microsoft.com/office/powerpoint/2010/main" val="3386023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162334" y="562386"/>
            <a:ext cx="3700732" cy="706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dirty="0" err="1">
                <a:solidFill>
                  <a:schemeClr val="bg1"/>
                </a:solidFill>
                <a:latin typeface="Work Sans" pitchFamily="2" charset="0"/>
              </a:rPr>
              <a:t>Đối</a:t>
            </a:r>
            <a:r>
              <a:rPr lang="en-US" sz="2400" dirty="0">
                <a:solidFill>
                  <a:schemeClr val="bg1"/>
                </a:solidFill>
                <a:latin typeface="Work Sans" pitchFamily="2" charset="0"/>
              </a:rPr>
              <a:t> </a:t>
            </a:r>
            <a:r>
              <a:rPr lang="en-US" sz="2400" dirty="0" err="1">
                <a:solidFill>
                  <a:schemeClr val="bg1"/>
                </a:solidFill>
                <a:latin typeface="Work Sans" pitchFamily="2" charset="0"/>
              </a:rPr>
              <a:t>tượng</a:t>
            </a:r>
            <a:r>
              <a:rPr lang="en-US" sz="2400" dirty="0">
                <a:solidFill>
                  <a:schemeClr val="bg1"/>
                </a:solidFill>
                <a:latin typeface="Work Sans" pitchFamily="2" charset="0"/>
              </a:rPr>
              <a:t> </a:t>
            </a:r>
            <a:r>
              <a:rPr lang="en-US" sz="2400" dirty="0" err="1">
                <a:solidFill>
                  <a:schemeClr val="bg1"/>
                </a:solidFill>
                <a:latin typeface="Work Sans" pitchFamily="2" charset="0"/>
              </a:rPr>
              <a:t>nghiên</a:t>
            </a:r>
            <a:r>
              <a:rPr lang="en-US" sz="2400" dirty="0">
                <a:solidFill>
                  <a:schemeClr val="bg1"/>
                </a:solidFill>
                <a:latin typeface="Work Sans" pitchFamily="2" charset="0"/>
              </a:rPr>
              <a:t> </a:t>
            </a:r>
            <a:r>
              <a:rPr lang="en-US" sz="2400" dirty="0" err="1">
                <a:solidFill>
                  <a:schemeClr val="bg1"/>
                </a:solidFill>
                <a:latin typeface="Work Sans" pitchFamily="2" charset="0"/>
              </a:rPr>
              <a:t>cứu</a:t>
            </a:r>
            <a:endParaRPr lang="en-US" sz="2400"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4646853" y="1339535"/>
            <a:ext cx="3786996" cy="285869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360045" algn="just">
              <a:lnSpc>
                <a:spcPct val="107000"/>
              </a:lnSpc>
              <a:spcBef>
                <a:spcPts val="0"/>
              </a:spcBef>
              <a:spcAft>
                <a:spcPts val="800"/>
              </a:spcAft>
            </a:pPr>
            <a:r>
              <a:rPr lang="vi-VN" sz="1800" dirty="0">
                <a:solidFill>
                  <a:schemeClr val="bg1"/>
                </a:solidFill>
                <a:latin typeface="Work Sans Light" pitchFamily="2" charset="0"/>
              </a:rPr>
              <a:t>Lịch sử Đảng có đối tượng nghiên cứu là Cương lĩnh, đường lối của Đảng, phải nghiên cứu, làm sáng tỏ nội dung Cương lĩnh, đường lối của Đảng, cơ sở lý luận, thực tiễn và giá trị hiện thực của đường lối trong tiến trình phát triển của cách mạng Việt Nam. </a:t>
            </a:r>
            <a:endParaRPr lang="en-US" sz="1800" dirty="0">
              <a:solidFill>
                <a:schemeClr val="bg1"/>
              </a:solidFill>
              <a:latin typeface="Work Sans Light" pitchFamily="2" charset="0"/>
            </a:endParaRPr>
          </a:p>
        </p:txBody>
      </p:sp>
      <p:pic>
        <p:nvPicPr>
          <p:cNvPr id="5" name="Picture 4">
            <a:extLst>
              <a:ext uri="{FF2B5EF4-FFF2-40B4-BE49-F238E27FC236}">
                <a16:creationId xmlns:a16="http://schemas.microsoft.com/office/drawing/2014/main" id="{1660EC11-2EBC-42E0-AE16-A9C71A992BC5}"/>
              </a:ext>
            </a:extLst>
          </p:cNvPr>
          <p:cNvPicPr>
            <a:picLocks noChangeAspect="1"/>
          </p:cNvPicPr>
          <p:nvPr/>
        </p:nvPicPr>
        <p:blipFill>
          <a:blip r:embed="rId2"/>
          <a:stretch>
            <a:fillRect/>
          </a:stretch>
        </p:blipFill>
        <p:spPr>
          <a:xfrm>
            <a:off x="404784" y="1394960"/>
            <a:ext cx="4088429" cy="3391917"/>
          </a:xfrm>
          <a:prstGeom prst="rect">
            <a:avLst/>
          </a:prstGeom>
        </p:spPr>
      </p:pic>
    </p:spTree>
    <p:extLst>
      <p:ext uri="{BB962C8B-B14F-4D97-AF65-F5344CB8AC3E}">
        <p14:creationId xmlns:p14="http://schemas.microsoft.com/office/powerpoint/2010/main" val="424409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162334" y="562386"/>
            <a:ext cx="3700732" cy="706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dirty="0" err="1">
                <a:solidFill>
                  <a:schemeClr val="bg1"/>
                </a:solidFill>
                <a:latin typeface="Work Sans" pitchFamily="2" charset="0"/>
              </a:rPr>
              <a:t>Đối</a:t>
            </a:r>
            <a:r>
              <a:rPr lang="en-US" sz="2400" dirty="0">
                <a:solidFill>
                  <a:schemeClr val="bg1"/>
                </a:solidFill>
                <a:latin typeface="Work Sans" pitchFamily="2" charset="0"/>
              </a:rPr>
              <a:t> </a:t>
            </a:r>
            <a:r>
              <a:rPr lang="en-US" sz="2400" dirty="0" err="1">
                <a:solidFill>
                  <a:schemeClr val="bg1"/>
                </a:solidFill>
                <a:latin typeface="Work Sans" pitchFamily="2" charset="0"/>
              </a:rPr>
              <a:t>tượng</a:t>
            </a:r>
            <a:r>
              <a:rPr lang="en-US" sz="2400" dirty="0">
                <a:solidFill>
                  <a:schemeClr val="bg1"/>
                </a:solidFill>
                <a:latin typeface="Work Sans" pitchFamily="2" charset="0"/>
              </a:rPr>
              <a:t> </a:t>
            </a:r>
            <a:r>
              <a:rPr lang="en-US" sz="2400" dirty="0" err="1">
                <a:solidFill>
                  <a:schemeClr val="bg1"/>
                </a:solidFill>
                <a:latin typeface="Work Sans" pitchFamily="2" charset="0"/>
              </a:rPr>
              <a:t>nghiên</a:t>
            </a:r>
            <a:r>
              <a:rPr lang="en-US" sz="2400" dirty="0">
                <a:solidFill>
                  <a:schemeClr val="bg1"/>
                </a:solidFill>
                <a:latin typeface="Work Sans" pitchFamily="2" charset="0"/>
              </a:rPr>
              <a:t> </a:t>
            </a:r>
            <a:r>
              <a:rPr lang="en-US" sz="2400" dirty="0" err="1">
                <a:solidFill>
                  <a:schemeClr val="bg1"/>
                </a:solidFill>
                <a:latin typeface="Work Sans" pitchFamily="2" charset="0"/>
              </a:rPr>
              <a:t>cứu</a:t>
            </a:r>
            <a:endParaRPr lang="en-US" sz="2400"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695577" y="1426303"/>
            <a:ext cx="3786996" cy="26451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360045" algn="just">
              <a:lnSpc>
                <a:spcPct val="107000"/>
              </a:lnSpc>
              <a:spcBef>
                <a:spcPts val="0"/>
              </a:spcBef>
              <a:spcAft>
                <a:spcPts val="800"/>
              </a:spcAft>
            </a:pPr>
            <a:r>
              <a:rPr lang="vi-VN" dirty="0">
                <a:solidFill>
                  <a:schemeClr val="bg1"/>
                </a:solidFill>
                <a:latin typeface="Work Sans Light" pitchFamily="2" charset="0"/>
              </a:rPr>
              <a:t>Nghiên cứu, học tập lịch sử Đảng Cộng sản Việt Nam làm rõ thắng lợi, thành tựu, kinh nghiệm, bài học của cách mạng Việt Nam do Đảng lãnh đạo trong sự nghiệp giải phóng dân tộc, kháng chiến giành độc lập, thống nhất, thành tựu của công cuộc đổi mới</a:t>
            </a:r>
            <a:r>
              <a:rPr lang="en-US" dirty="0">
                <a:solidFill>
                  <a:schemeClr val="bg1"/>
                </a:solidFill>
                <a:latin typeface="Work Sans Light" pitchFamily="2" charset="0"/>
              </a:rPr>
              <a:t>.</a:t>
            </a:r>
          </a:p>
        </p:txBody>
      </p:sp>
      <p:pic>
        <p:nvPicPr>
          <p:cNvPr id="5" name="Picture 4">
            <a:extLst>
              <a:ext uri="{FF2B5EF4-FFF2-40B4-BE49-F238E27FC236}">
                <a16:creationId xmlns:a16="http://schemas.microsoft.com/office/drawing/2014/main" id="{1660EC11-2EBC-42E0-AE16-A9C71A992BC5}"/>
              </a:ext>
            </a:extLst>
          </p:cNvPr>
          <p:cNvPicPr>
            <a:picLocks noChangeAspect="1"/>
          </p:cNvPicPr>
          <p:nvPr/>
        </p:nvPicPr>
        <p:blipFill>
          <a:blip r:embed="rId2"/>
          <a:srcRect/>
          <a:stretch/>
        </p:blipFill>
        <p:spPr>
          <a:xfrm>
            <a:off x="4863066" y="1147162"/>
            <a:ext cx="3296433" cy="2189037"/>
          </a:xfrm>
          <a:prstGeom prst="rect">
            <a:avLst/>
          </a:prstGeom>
        </p:spPr>
      </p:pic>
      <p:sp>
        <p:nvSpPr>
          <p:cNvPr id="8" name="TextBox 7">
            <a:extLst>
              <a:ext uri="{FF2B5EF4-FFF2-40B4-BE49-F238E27FC236}">
                <a16:creationId xmlns:a16="http://schemas.microsoft.com/office/drawing/2014/main" id="{D24D8783-5C38-47B2-A936-A23A08D6FAAD}"/>
              </a:ext>
            </a:extLst>
          </p:cNvPr>
          <p:cNvSpPr txBox="1"/>
          <p:nvPr/>
        </p:nvSpPr>
        <p:spPr>
          <a:xfrm>
            <a:off x="4863066" y="3551643"/>
            <a:ext cx="3409221" cy="738664"/>
          </a:xfrm>
          <a:prstGeom prst="rect">
            <a:avLst/>
          </a:prstGeom>
          <a:noFill/>
        </p:spPr>
        <p:txBody>
          <a:bodyPr wrap="square">
            <a:spAutoFit/>
          </a:bodyPr>
          <a:lstStyle/>
          <a:p>
            <a:r>
              <a:rPr lang="vi-VN" dirty="0">
                <a:solidFill>
                  <a:schemeClr val="bg1"/>
                </a:solidFill>
                <a:latin typeface="Work Sans Light" pitchFamily="2" charset="0"/>
              </a:rPr>
              <a:t>Nghiên cứu, học tập lịch sử Đảng là giáo dục sâu sắc những kinh nghiệm, bài học trong lãnh đạo của Đảng. </a:t>
            </a:r>
            <a:endParaRPr lang="en-US" dirty="0">
              <a:solidFill>
                <a:schemeClr val="bg1"/>
              </a:solidFill>
              <a:latin typeface="Work Sans Light" pitchFamily="2" charset="0"/>
            </a:endParaRPr>
          </a:p>
        </p:txBody>
      </p:sp>
    </p:spTree>
    <p:extLst>
      <p:ext uri="{BB962C8B-B14F-4D97-AF65-F5344CB8AC3E}">
        <p14:creationId xmlns:p14="http://schemas.microsoft.com/office/powerpoint/2010/main" val="141655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559D98-7AAD-4C15-9EB2-86F94102E3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3" name="Google Shape;98;p16">
            <a:extLst>
              <a:ext uri="{FF2B5EF4-FFF2-40B4-BE49-F238E27FC236}">
                <a16:creationId xmlns:a16="http://schemas.microsoft.com/office/drawing/2014/main" id="{B9374658-F27F-44D9-B738-0E09C0EE1A0D}"/>
              </a:ext>
            </a:extLst>
          </p:cNvPr>
          <p:cNvSpPr txBox="1">
            <a:spLocks/>
          </p:cNvSpPr>
          <p:nvPr/>
        </p:nvSpPr>
        <p:spPr>
          <a:xfrm>
            <a:off x="1162334" y="562386"/>
            <a:ext cx="3700732" cy="706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dirty="0" err="1">
                <a:solidFill>
                  <a:schemeClr val="bg1"/>
                </a:solidFill>
                <a:latin typeface="Work Sans" pitchFamily="2" charset="0"/>
              </a:rPr>
              <a:t>Đối</a:t>
            </a:r>
            <a:r>
              <a:rPr lang="en-US" sz="2400" dirty="0">
                <a:solidFill>
                  <a:schemeClr val="bg1"/>
                </a:solidFill>
                <a:latin typeface="Work Sans" pitchFamily="2" charset="0"/>
              </a:rPr>
              <a:t> </a:t>
            </a:r>
            <a:r>
              <a:rPr lang="en-US" sz="2400" dirty="0" err="1">
                <a:solidFill>
                  <a:schemeClr val="bg1"/>
                </a:solidFill>
                <a:latin typeface="Work Sans" pitchFamily="2" charset="0"/>
              </a:rPr>
              <a:t>tượng</a:t>
            </a:r>
            <a:r>
              <a:rPr lang="en-US" sz="2400" dirty="0">
                <a:solidFill>
                  <a:schemeClr val="bg1"/>
                </a:solidFill>
                <a:latin typeface="Work Sans" pitchFamily="2" charset="0"/>
              </a:rPr>
              <a:t> </a:t>
            </a:r>
            <a:r>
              <a:rPr lang="en-US" sz="2400" dirty="0" err="1">
                <a:solidFill>
                  <a:schemeClr val="bg1"/>
                </a:solidFill>
                <a:latin typeface="Work Sans" pitchFamily="2" charset="0"/>
              </a:rPr>
              <a:t>nghiên</a:t>
            </a:r>
            <a:r>
              <a:rPr lang="en-US" sz="2400" dirty="0">
                <a:solidFill>
                  <a:schemeClr val="bg1"/>
                </a:solidFill>
                <a:latin typeface="Work Sans" pitchFamily="2" charset="0"/>
              </a:rPr>
              <a:t> </a:t>
            </a:r>
            <a:r>
              <a:rPr lang="en-US" sz="2400" dirty="0" err="1">
                <a:solidFill>
                  <a:schemeClr val="bg1"/>
                </a:solidFill>
                <a:latin typeface="Work Sans" pitchFamily="2" charset="0"/>
              </a:rPr>
              <a:t>cứu</a:t>
            </a:r>
            <a:endParaRPr lang="en-US" sz="2400" dirty="0">
              <a:solidFill>
                <a:schemeClr val="bg1"/>
              </a:solidFill>
              <a:latin typeface="Work Sans" pitchFamily="2" charset="0"/>
            </a:endParaRPr>
          </a:p>
        </p:txBody>
      </p:sp>
      <p:sp>
        <p:nvSpPr>
          <p:cNvPr id="13" name="Google Shape;98;p16">
            <a:extLst>
              <a:ext uri="{FF2B5EF4-FFF2-40B4-BE49-F238E27FC236}">
                <a16:creationId xmlns:a16="http://schemas.microsoft.com/office/drawing/2014/main" id="{7A2EEAC8-D8D0-4ECF-BAA1-17651C40EA18}"/>
              </a:ext>
            </a:extLst>
          </p:cNvPr>
          <p:cNvSpPr txBox="1">
            <a:spLocks/>
          </p:cNvSpPr>
          <p:nvPr/>
        </p:nvSpPr>
        <p:spPr>
          <a:xfrm>
            <a:off x="695577" y="1426303"/>
            <a:ext cx="3786996" cy="10018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indent="360045" algn="just">
              <a:lnSpc>
                <a:spcPct val="107000"/>
              </a:lnSpc>
              <a:spcBef>
                <a:spcPts val="0"/>
              </a:spcBef>
              <a:spcAft>
                <a:spcPts val="800"/>
              </a:spcAft>
            </a:pPr>
            <a:r>
              <a:rPr lang="en-US" dirty="0">
                <a:solidFill>
                  <a:schemeClr val="bg1"/>
                </a:solidFill>
                <a:latin typeface="Work Sans Light" pitchFamily="2" charset="0"/>
              </a:rPr>
              <a:t>N</a:t>
            </a:r>
            <a:r>
              <a:rPr lang="vi-VN" dirty="0">
                <a:solidFill>
                  <a:schemeClr val="bg1"/>
                </a:solidFill>
                <a:latin typeface="Work Sans Light" pitchFamily="2" charset="0"/>
              </a:rPr>
              <a:t>ghiên cứu của lịch sử Đảng là nghiên cứu, làm rõ tổ chức của Đảng, công tác xây dựng Đảng qua các giai đoạn và thời kỳ lịch sử</a:t>
            </a:r>
            <a:r>
              <a:rPr lang="en-US" dirty="0">
                <a:solidFill>
                  <a:schemeClr val="bg1"/>
                </a:solidFill>
                <a:latin typeface="Work Sans Light" pitchFamily="2" charset="0"/>
              </a:rPr>
              <a:t>.</a:t>
            </a:r>
          </a:p>
        </p:txBody>
      </p:sp>
      <p:pic>
        <p:nvPicPr>
          <p:cNvPr id="5" name="Picture 4">
            <a:extLst>
              <a:ext uri="{FF2B5EF4-FFF2-40B4-BE49-F238E27FC236}">
                <a16:creationId xmlns:a16="http://schemas.microsoft.com/office/drawing/2014/main" id="{1660EC11-2EBC-42E0-AE16-A9C71A992BC5}"/>
              </a:ext>
            </a:extLst>
          </p:cNvPr>
          <p:cNvPicPr>
            <a:picLocks noChangeAspect="1"/>
          </p:cNvPicPr>
          <p:nvPr/>
        </p:nvPicPr>
        <p:blipFill>
          <a:blip r:embed="rId2"/>
          <a:srcRect/>
          <a:stretch/>
        </p:blipFill>
        <p:spPr>
          <a:xfrm>
            <a:off x="940858" y="2549934"/>
            <a:ext cx="3296433" cy="1891251"/>
          </a:xfrm>
          <a:prstGeom prst="rect">
            <a:avLst/>
          </a:prstGeom>
        </p:spPr>
      </p:pic>
      <p:sp>
        <p:nvSpPr>
          <p:cNvPr id="8" name="TextBox 7">
            <a:extLst>
              <a:ext uri="{FF2B5EF4-FFF2-40B4-BE49-F238E27FC236}">
                <a16:creationId xmlns:a16="http://schemas.microsoft.com/office/drawing/2014/main" id="{D24D8783-5C38-47B2-A936-A23A08D6FAAD}"/>
              </a:ext>
            </a:extLst>
          </p:cNvPr>
          <p:cNvSpPr txBox="1"/>
          <p:nvPr/>
        </p:nvSpPr>
        <p:spPr>
          <a:xfrm>
            <a:off x="4672117" y="3189416"/>
            <a:ext cx="3587499" cy="954107"/>
          </a:xfrm>
          <a:prstGeom prst="rect">
            <a:avLst/>
          </a:prstGeom>
          <a:noFill/>
        </p:spPr>
        <p:txBody>
          <a:bodyPr wrap="square">
            <a:spAutoFit/>
          </a:bodyPr>
          <a:lstStyle/>
          <a:p>
            <a:r>
              <a:rPr lang="vi-VN" dirty="0">
                <a:solidFill>
                  <a:schemeClr val="bg1"/>
                </a:solidFill>
                <a:latin typeface="Work Sans Light" pitchFamily="2" charset="0"/>
              </a:rPr>
              <a:t>Nghiên cứu, học tập lịch sử Đảng để nêu cao hiểu biết về công tác xây dựng Đảng trong các thời kỳ lịch sử về chính trị, tư tưởng, tổ chức và đạo đức</a:t>
            </a:r>
            <a:endParaRPr lang="en-US" dirty="0">
              <a:solidFill>
                <a:schemeClr val="bg1"/>
              </a:solidFill>
              <a:latin typeface="Work Sans Light" pitchFamily="2" charset="0"/>
            </a:endParaRPr>
          </a:p>
        </p:txBody>
      </p:sp>
      <p:pic>
        <p:nvPicPr>
          <p:cNvPr id="6" name="Picture 5">
            <a:extLst>
              <a:ext uri="{FF2B5EF4-FFF2-40B4-BE49-F238E27FC236}">
                <a16:creationId xmlns:a16="http://schemas.microsoft.com/office/drawing/2014/main" id="{18BC07C4-BBA4-4545-8201-7C32D8EA00FC}"/>
              </a:ext>
            </a:extLst>
          </p:cNvPr>
          <p:cNvPicPr>
            <a:picLocks noChangeAspect="1"/>
          </p:cNvPicPr>
          <p:nvPr/>
        </p:nvPicPr>
        <p:blipFill>
          <a:blip r:embed="rId3"/>
          <a:stretch>
            <a:fillRect/>
          </a:stretch>
        </p:blipFill>
        <p:spPr>
          <a:xfrm>
            <a:off x="4733117" y="999977"/>
            <a:ext cx="3700732" cy="1891251"/>
          </a:xfrm>
          <a:prstGeom prst="rect">
            <a:avLst/>
          </a:prstGeom>
        </p:spPr>
      </p:pic>
    </p:spTree>
    <p:extLst>
      <p:ext uri="{BB962C8B-B14F-4D97-AF65-F5344CB8AC3E}">
        <p14:creationId xmlns:p14="http://schemas.microsoft.com/office/powerpoint/2010/main" val="3316053907"/>
      </p:ext>
    </p:extLst>
  </p:cSld>
  <p:clrMapOvr>
    <a:masterClrMapping/>
  </p:clrMapOvr>
</p:sld>
</file>

<file path=ppt/theme/theme1.xml><?xml version="1.0" encoding="utf-8"?>
<a:theme xmlns:a="http://schemas.openxmlformats.org/drawingml/2006/main" name="Olivia template">
  <a:themeElements>
    <a:clrScheme name="Custom 347">
      <a:dk1>
        <a:srgbClr val="434343"/>
      </a:dk1>
      <a:lt1>
        <a:srgbClr val="FFFFFF"/>
      </a:lt1>
      <a:dk2>
        <a:srgbClr val="666666"/>
      </a:dk2>
      <a:lt2>
        <a:srgbClr val="ECE9E6"/>
      </a:lt2>
      <a:accent1>
        <a:srgbClr val="FFB600"/>
      </a:accent1>
      <a:accent2>
        <a:srgbClr val="FF8400"/>
      </a:accent2>
      <a:accent3>
        <a:srgbClr val="FA5E5E"/>
      </a:accent3>
      <a:accent4>
        <a:srgbClr val="E42A87"/>
      </a:accent4>
      <a:accent5>
        <a:srgbClr val="B143C7"/>
      </a:accent5>
      <a:accent6>
        <a:srgbClr val="7241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TotalTime>
  <Words>2680</Words>
  <Application>Microsoft Office PowerPoint</Application>
  <PresentationFormat>On-screen Show (16:9)</PresentationFormat>
  <Paragraphs>156</Paragraphs>
  <Slides>38</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Work Sans</vt:lpstr>
      <vt:lpstr>Arial</vt:lpstr>
      <vt:lpstr>Lucida Handwriting</vt:lpstr>
      <vt:lpstr>Raleway ExtraBold</vt:lpstr>
      <vt:lpstr>Raleway Light</vt:lpstr>
      <vt:lpstr>Muli</vt:lpstr>
      <vt:lpstr>Work Sans Medium</vt:lpstr>
      <vt:lpstr>Times New Roman</vt:lpstr>
      <vt:lpstr>Dancing Script</vt:lpstr>
      <vt:lpstr>Wingdings</vt:lpstr>
      <vt:lpstr>Work Sans Light</vt:lpstr>
      <vt:lpstr>Calibri</vt:lpstr>
      <vt:lpstr>Raleway</vt:lpstr>
      <vt:lpstr>Olivia template</vt:lpstr>
      <vt:lpstr>Chương nhập môn ĐỐI TƯỢNG, CHỨC NĂNG, NHIỆM VỤ, NỘI DUNG VÀ PHƯƠNG PHÁP NGHIÊN CỨU, HỌC TẬP LỊCH SỬ ĐẢNG CỘNG SẢN VIỆT NAM</vt:lpstr>
      <vt:lpstr>Instructions</vt:lpstr>
      <vt:lpstr>Outline</vt:lpstr>
      <vt:lpstr>Đối tượng nghiên cứu của môn Lịch sử Đảng Cộng sản Việt Nam</vt:lpstr>
      <vt:lpstr>PowerPoint Presentation</vt:lpstr>
      <vt:lpstr>Các sự kiện lịch sử đảng</vt:lpstr>
      <vt:lpstr>PowerPoint Presentation</vt:lpstr>
      <vt:lpstr>PowerPoint Presentation</vt:lpstr>
      <vt:lpstr>PowerPoint Presentation</vt:lpstr>
      <vt:lpstr>Chức năng, nhiệm vụ của môn Lịch sử Đảng Cộng sản Việt Nam.</vt:lpstr>
      <vt:lpstr>Chức năng của khoa học Lịch sử Đảng</vt:lpstr>
      <vt:lpstr>Nhiệm vụ của khoa học Lịch sử Đảng</vt:lpstr>
      <vt:lpstr>Phương pháp nghiên cứu, học tập môn học Lịch sử Đảng Cộng sản Việt Nam</vt:lpstr>
      <vt:lpstr>PowerPoint Presentation</vt:lpstr>
      <vt:lpstr>PowerPoint Presentation</vt:lpstr>
      <vt:lpstr>Mục đích yêu cầu của môn Lịch sử Đảng Cộng sản Việt Nam</vt:lpstr>
      <vt:lpstr>Mục tiêu của nghiên cứu, học tập môn học lịch sử Đảng Cộng sản Việt Nam </vt:lpstr>
      <vt:lpstr>Chương 1 ĐẢNG CỘNG SẢN VIỆT NAM RA ĐỜI  VÀ LÃNH ĐẠO ĐẤU TRANH GIÀNH CHÍNH QUYỀN (1930 - 1945)</vt:lpstr>
      <vt:lpstr>Instructions</vt:lpstr>
      <vt:lpstr>Đảng Cộng sản Việt Nam ra đời và Cương lĩnh chính trị đầu tiên của Đảng</vt:lpstr>
      <vt:lpstr>PowerPoint Presentation</vt:lpstr>
      <vt:lpstr>PowerPoint Presentation</vt:lpstr>
      <vt:lpstr>Từ năm 1897</vt:lpstr>
      <vt:lpstr>PowerPoint Presentation</vt:lpstr>
      <vt:lpstr>PowerPoint Presentation</vt:lpstr>
      <vt:lpstr>PowerPoint Presentation</vt:lpstr>
      <vt:lpstr>PowerPoint Presentation</vt:lpstr>
      <vt:lpstr>PowerPoint Presentation</vt:lpstr>
      <vt:lpstr>PowerPoint Presentation</vt:lpstr>
      <vt:lpstr>Đảng Cộng sản Việt Nam ra đời và Cương lĩnh chính trị đầu tiên của Đảng</vt:lpstr>
      <vt:lpstr>PowerPoint Presentation</vt:lpstr>
      <vt:lpstr>PowerPoint Presentation</vt:lpstr>
      <vt:lpstr>PowerPoint Presentation</vt:lpstr>
      <vt:lpstr>PowerPoint Presentation</vt:lpstr>
      <vt:lpstr>Về hội Việt Nam Cách mạng Thanh niên</vt:lpstr>
      <vt:lpstr>PowerPoint Presentation</vt:lpstr>
      <vt:lpstr>Danh mục 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ĐẢNG CỘNG SẢN VIỆT NAM RA ĐỜI  VÀ LÃNH ĐẠO ĐẤU TRANH GIÀNH CHÍNH QUYỀN (1930 - 1945)</dc:title>
  <dc:creator>admin</dc:creator>
  <cp:lastModifiedBy>Thắng</cp:lastModifiedBy>
  <cp:revision>15</cp:revision>
  <dcterms:modified xsi:type="dcterms:W3CDTF">2023-02-25T06:38:47Z</dcterms:modified>
</cp:coreProperties>
</file>